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x="18288000" cy="10287000"/>
  <p:notesSz cx="6858000" cy="9144000"/>
  <p:embeddedFontLst>
    <p:embeddedFont>
      <p:font typeface="Anton" charset="1" panose="00000500000000000000"/>
      <p:regular r:id="rId19"/>
    </p:embeddedFont>
    <p:embeddedFont>
      <p:font typeface="Raleway" charset="1" panose="00000000000000000000"/>
      <p:regular r:id="rId20"/>
    </p:embeddedFont>
    <p:embeddedFont>
      <p:font typeface="Raleway Bold" charset="1" panose="0000000000000000000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19.png" Type="http://schemas.openxmlformats.org/officeDocument/2006/relationships/image"/><Relationship Id="rId7" Target="../media/image20.png" Type="http://schemas.openxmlformats.org/officeDocument/2006/relationships/image"/><Relationship Id="rId8" Target="../media/image21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3.png" Type="http://schemas.openxmlformats.org/officeDocument/2006/relationships/image"/><Relationship Id="rId11" Target="../media/image24.png" Type="http://schemas.openxmlformats.org/officeDocument/2006/relationships/image"/><Relationship Id="rId12" Target="../media/image25.png" Type="http://schemas.openxmlformats.org/officeDocument/2006/relationships/image"/><Relationship Id="rId13" Target="../media/image26.png" Type="http://schemas.openxmlformats.org/officeDocument/2006/relationships/image"/><Relationship Id="rId14" Target="../media/image27.png" Type="http://schemas.openxmlformats.org/officeDocument/2006/relationships/image"/><Relationship Id="rId15" Target="../media/image28.png" Type="http://schemas.openxmlformats.org/officeDocument/2006/relationships/image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19.png" Type="http://schemas.openxmlformats.org/officeDocument/2006/relationships/image"/><Relationship Id="rId7" Target="../media/image20.png" Type="http://schemas.openxmlformats.org/officeDocument/2006/relationships/image"/><Relationship Id="rId8" Target="../media/image21.png" Type="http://schemas.openxmlformats.org/officeDocument/2006/relationships/image"/><Relationship Id="rId9" Target="../media/image22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1.png" Type="http://schemas.openxmlformats.org/officeDocument/2006/relationships/image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8.png" Type="http://schemas.openxmlformats.org/officeDocument/2006/relationships/image"/><Relationship Id="rId7" Target="../media/image9.svg" Type="http://schemas.openxmlformats.org/officeDocument/2006/relationships/image"/><Relationship Id="rId8" Target="../media/image29.png" Type="http://schemas.openxmlformats.org/officeDocument/2006/relationships/image"/><Relationship Id="rId9" Target="../media/image30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32.pn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6.pn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6.pn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https://www.cs.toronto.edu/~kriz/cifar.html" TargetMode="External" Type="http://schemas.openxmlformats.org/officeDocument/2006/relationships/hyperlink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7.pn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10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11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.pn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12.png" Type="http://schemas.openxmlformats.org/officeDocument/2006/relationships/image"/><Relationship Id="rId8" Target="../media/image13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14.png" Type="http://schemas.openxmlformats.org/officeDocument/2006/relationships/image"/><Relationship Id="rId7" Target="../media/image15.png" Type="http://schemas.openxmlformats.org/officeDocument/2006/relationships/image"/><Relationship Id="rId8" Target="../media/image16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17.png" Type="http://schemas.openxmlformats.org/officeDocument/2006/relationships/image"/><Relationship Id="rId7" Target="../media/image18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180321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122591" y="1077887"/>
            <a:ext cx="9782585" cy="8229600"/>
          </a:xfrm>
          <a:custGeom>
            <a:avLst/>
            <a:gdLst/>
            <a:ahLst/>
            <a:cxnLst/>
            <a:rect r="r" b="b" t="t" l="l"/>
            <a:pathLst>
              <a:path h="8229600" w="9782585">
                <a:moveTo>
                  <a:pt x="0" y="0"/>
                </a:moveTo>
                <a:lnTo>
                  <a:pt x="9782586" y="0"/>
                </a:lnTo>
                <a:lnTo>
                  <a:pt x="978258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19492" y="1019175"/>
            <a:ext cx="509155" cy="478605"/>
          </a:xfrm>
          <a:custGeom>
            <a:avLst/>
            <a:gdLst/>
            <a:ahLst/>
            <a:cxnLst/>
            <a:rect r="r" b="b" t="t" l="l"/>
            <a:pathLst>
              <a:path h="478605" w="509155">
                <a:moveTo>
                  <a:pt x="0" y="0"/>
                </a:moveTo>
                <a:lnTo>
                  <a:pt x="509155" y="0"/>
                </a:lnTo>
                <a:lnTo>
                  <a:pt x="509155" y="478605"/>
                </a:lnTo>
                <a:lnTo>
                  <a:pt x="0" y="4786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813855" y="9068185"/>
            <a:ext cx="445445" cy="445445"/>
          </a:xfrm>
          <a:custGeom>
            <a:avLst/>
            <a:gdLst/>
            <a:ahLst/>
            <a:cxnLst/>
            <a:rect r="r" b="b" t="t" l="l"/>
            <a:pathLst>
              <a:path h="445445" w="445445">
                <a:moveTo>
                  <a:pt x="0" y="0"/>
                </a:moveTo>
                <a:lnTo>
                  <a:pt x="445445" y="0"/>
                </a:lnTo>
                <a:lnTo>
                  <a:pt x="445445" y="445444"/>
                </a:lnTo>
                <a:lnTo>
                  <a:pt x="0" y="44544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291891" y="2019664"/>
            <a:ext cx="11443987" cy="31238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40"/>
              </a:lnSpc>
              <a:spcBef>
                <a:spcPct val="0"/>
              </a:spcBef>
            </a:pPr>
            <a:r>
              <a:rPr lang="en-US" sz="8957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IMPLEMENTASI MODEL CNN PADA DATASET CIFAR-10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465468" y="1039787"/>
            <a:ext cx="1323748" cy="4183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33"/>
              </a:lnSpc>
              <a:spcBef>
                <a:spcPct val="0"/>
              </a:spcBef>
            </a:pPr>
            <a:r>
              <a:rPr lang="en-US" sz="1166" spc="62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STUDIO SHODWE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466773" y="9030085"/>
            <a:ext cx="1323748" cy="4183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33"/>
              </a:lnSpc>
            </a:pPr>
            <a:r>
              <a:rPr lang="en-US" sz="1166" spc="62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PAGE</a:t>
            </a:r>
          </a:p>
          <a:p>
            <a:pPr algn="l">
              <a:lnSpc>
                <a:spcPts val="1633"/>
              </a:lnSpc>
              <a:spcBef>
                <a:spcPct val="0"/>
              </a:spcBef>
            </a:pPr>
            <a:r>
              <a:rPr lang="en-US" sz="1166" spc="62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01/13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429564" y="5359763"/>
            <a:ext cx="5168640" cy="13756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59"/>
              </a:lnSpc>
            </a:pPr>
            <a:r>
              <a:rPr lang="en-US" sz="3971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TUGAS 2</a:t>
            </a:r>
          </a:p>
          <a:p>
            <a:pPr algn="ctr">
              <a:lnSpc>
                <a:spcPts val="5559"/>
              </a:lnSpc>
              <a:spcBef>
                <a:spcPct val="0"/>
              </a:spcBef>
            </a:pPr>
            <a:r>
              <a:rPr lang="en-US" sz="3971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KECERDASAN ARTIFICIAL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196208" y="7227941"/>
            <a:ext cx="5895585" cy="7877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74"/>
              </a:lnSpc>
            </a:pPr>
            <a:r>
              <a:rPr lang="en-US" sz="2267" spc="1222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ARIFA MUTHMAINNAH</a:t>
            </a:r>
          </a:p>
          <a:p>
            <a:pPr algn="ctr">
              <a:lnSpc>
                <a:spcPts val="3174"/>
              </a:lnSpc>
              <a:spcBef>
                <a:spcPct val="0"/>
              </a:spcBef>
            </a:pPr>
            <a:r>
              <a:rPr lang="en-US" sz="2267" spc="1222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(2308107010012)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180321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19492" y="1019175"/>
            <a:ext cx="509155" cy="478605"/>
          </a:xfrm>
          <a:custGeom>
            <a:avLst/>
            <a:gdLst/>
            <a:ahLst/>
            <a:cxnLst/>
            <a:rect r="r" b="b" t="t" l="l"/>
            <a:pathLst>
              <a:path h="478605" w="509155">
                <a:moveTo>
                  <a:pt x="0" y="0"/>
                </a:moveTo>
                <a:lnTo>
                  <a:pt x="509155" y="0"/>
                </a:lnTo>
                <a:lnTo>
                  <a:pt x="509155" y="478605"/>
                </a:lnTo>
                <a:lnTo>
                  <a:pt x="0" y="4786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813855" y="9068185"/>
            <a:ext cx="445445" cy="445445"/>
          </a:xfrm>
          <a:custGeom>
            <a:avLst/>
            <a:gdLst/>
            <a:ahLst/>
            <a:cxnLst/>
            <a:rect r="r" b="b" t="t" l="l"/>
            <a:pathLst>
              <a:path h="445445" w="445445">
                <a:moveTo>
                  <a:pt x="0" y="0"/>
                </a:moveTo>
                <a:lnTo>
                  <a:pt x="445445" y="0"/>
                </a:lnTo>
                <a:lnTo>
                  <a:pt x="445445" y="445444"/>
                </a:lnTo>
                <a:lnTo>
                  <a:pt x="0" y="44544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572350" y="1940108"/>
            <a:ext cx="11589850" cy="2119101"/>
          </a:xfrm>
          <a:custGeom>
            <a:avLst/>
            <a:gdLst/>
            <a:ahLst/>
            <a:cxnLst/>
            <a:rect r="r" b="b" t="t" l="l"/>
            <a:pathLst>
              <a:path h="2119101" w="11589850">
                <a:moveTo>
                  <a:pt x="0" y="0"/>
                </a:moveTo>
                <a:lnTo>
                  <a:pt x="11589850" y="0"/>
                </a:lnTo>
                <a:lnTo>
                  <a:pt x="11589850" y="2119100"/>
                </a:lnTo>
                <a:lnTo>
                  <a:pt x="0" y="21191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882937" y="3127487"/>
            <a:ext cx="1471528" cy="1454974"/>
          </a:xfrm>
          <a:custGeom>
            <a:avLst/>
            <a:gdLst/>
            <a:ahLst/>
            <a:cxnLst/>
            <a:rect r="r" b="b" t="t" l="l"/>
            <a:pathLst>
              <a:path h="1454974" w="1471528">
                <a:moveTo>
                  <a:pt x="0" y="0"/>
                </a:moveTo>
                <a:lnTo>
                  <a:pt x="1471528" y="0"/>
                </a:lnTo>
                <a:lnTo>
                  <a:pt x="1471528" y="1454974"/>
                </a:lnTo>
                <a:lnTo>
                  <a:pt x="0" y="145497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29000"/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300907" y="2553111"/>
            <a:ext cx="10132737" cy="969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85"/>
              </a:lnSpc>
            </a:pPr>
            <a:r>
              <a:rPr lang="en-US" sz="6867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EVENT TENSORBOARD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4380085" y="1268003"/>
            <a:ext cx="1471528" cy="1454974"/>
          </a:xfrm>
          <a:custGeom>
            <a:avLst/>
            <a:gdLst/>
            <a:ahLst/>
            <a:cxnLst/>
            <a:rect r="r" b="b" t="t" l="l"/>
            <a:pathLst>
              <a:path h="1454974" w="1471528">
                <a:moveTo>
                  <a:pt x="0" y="0"/>
                </a:moveTo>
                <a:lnTo>
                  <a:pt x="1471529" y="0"/>
                </a:lnTo>
                <a:lnTo>
                  <a:pt x="1471529" y="1454973"/>
                </a:lnTo>
                <a:lnTo>
                  <a:pt x="0" y="145497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29000"/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344434" y="5683897"/>
            <a:ext cx="3829732" cy="3829732"/>
          </a:xfrm>
          <a:custGeom>
            <a:avLst/>
            <a:gdLst/>
            <a:ahLst/>
            <a:cxnLst/>
            <a:rect r="r" b="b" t="t" l="l"/>
            <a:pathLst>
              <a:path h="3829732" w="3829732">
                <a:moveTo>
                  <a:pt x="0" y="0"/>
                </a:moveTo>
                <a:lnTo>
                  <a:pt x="3829732" y="0"/>
                </a:lnTo>
                <a:lnTo>
                  <a:pt x="3829732" y="3829732"/>
                </a:lnTo>
                <a:lnTo>
                  <a:pt x="0" y="382973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465468" y="1039787"/>
            <a:ext cx="1323748" cy="4183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33"/>
              </a:lnSpc>
              <a:spcBef>
                <a:spcPct val="0"/>
              </a:spcBef>
            </a:pPr>
            <a:r>
              <a:rPr lang="en-US" sz="1166" spc="62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STUDIO SHODWE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66773" y="9030085"/>
            <a:ext cx="1323748" cy="4183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33"/>
              </a:lnSpc>
            </a:pPr>
            <a:r>
              <a:rPr lang="en-US" sz="1166" spc="62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PAGE</a:t>
            </a:r>
          </a:p>
          <a:p>
            <a:pPr algn="l">
              <a:lnSpc>
                <a:spcPts val="1633"/>
              </a:lnSpc>
              <a:spcBef>
                <a:spcPct val="0"/>
              </a:spcBef>
            </a:pPr>
            <a:r>
              <a:rPr lang="en-US" sz="1166" spc="62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10/13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882937" y="4776801"/>
            <a:ext cx="12968677" cy="32645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07261" indent="-253630" lvl="1">
              <a:lnSpc>
                <a:spcPts val="3289"/>
              </a:lnSpc>
              <a:buFont typeface="Arial"/>
              <a:buChar char="•"/>
            </a:pPr>
            <a:r>
              <a:rPr lang="en-US" sz="234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Bias/Histogram: Memberikan distribusi nilai bias selama training</a:t>
            </a:r>
          </a:p>
          <a:p>
            <a:pPr algn="l" marL="507261" indent="-253630" lvl="1">
              <a:lnSpc>
                <a:spcPts val="3289"/>
              </a:lnSpc>
              <a:buFont typeface="Arial"/>
              <a:buChar char="•"/>
            </a:pPr>
            <a:r>
              <a:rPr lang="en-US" sz="234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Epoch Accuracy: Menampilkan akurasi model setelah setiap epoch.</a:t>
            </a:r>
          </a:p>
          <a:p>
            <a:pPr algn="l" marL="507261" indent="-253630" lvl="1">
              <a:lnSpc>
                <a:spcPts val="3289"/>
              </a:lnSpc>
              <a:buFont typeface="Arial"/>
              <a:buChar char="•"/>
            </a:pPr>
            <a:r>
              <a:rPr lang="en-US" sz="234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Epoch Learning Rate: Menggambarkan perubahan learning rate pada setiap epoch.</a:t>
            </a:r>
          </a:p>
          <a:p>
            <a:pPr algn="l" marL="507261" indent="-253630" lvl="1">
              <a:lnSpc>
                <a:spcPts val="3289"/>
              </a:lnSpc>
              <a:buFont typeface="Arial"/>
              <a:buChar char="•"/>
            </a:pPr>
            <a:r>
              <a:rPr lang="en-US" sz="234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Epoch Loss: Menunjukkan penurunan nilai loss untuk memeriksa apakah model mengalami underfitting atau overfitting.</a:t>
            </a:r>
          </a:p>
          <a:p>
            <a:pPr algn="l" marL="507261" indent="-253630" lvl="1">
              <a:lnSpc>
                <a:spcPts val="3289"/>
              </a:lnSpc>
              <a:buFont typeface="Arial"/>
              <a:buChar char="•"/>
            </a:pPr>
            <a:r>
              <a:rPr lang="en-US" sz="234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Evaluation Accuracy vs iterations: Akurasi model yang dihitung selama evaluasi.</a:t>
            </a:r>
          </a:p>
          <a:p>
            <a:pPr algn="l" marL="507261" indent="-253630" lvl="1">
              <a:lnSpc>
                <a:spcPts val="3289"/>
              </a:lnSpc>
              <a:buFont typeface="Arial"/>
              <a:buChar char="•"/>
            </a:pPr>
            <a:r>
              <a:rPr lang="en-US" sz="234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Evaluation Loss vs Iterations: Tren nilai loss untuk evaluasi, mengidentifikasi error.</a:t>
            </a:r>
          </a:p>
          <a:p>
            <a:pPr algn="l" marL="507261" indent="-253630" lvl="1">
              <a:lnSpc>
                <a:spcPts val="3289"/>
              </a:lnSpc>
              <a:spcBef>
                <a:spcPct val="0"/>
              </a:spcBef>
              <a:buFont typeface="Arial"/>
              <a:buChar char="•"/>
            </a:pPr>
            <a:r>
              <a:rPr lang="en-US" sz="234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Kernel: Mengilustrasikan perubahan bobot kernel selama proses pelatihan. 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-886166" y="1940108"/>
            <a:ext cx="3829732" cy="3829732"/>
          </a:xfrm>
          <a:custGeom>
            <a:avLst/>
            <a:gdLst/>
            <a:ahLst/>
            <a:cxnLst/>
            <a:rect r="r" b="b" t="t" l="l"/>
            <a:pathLst>
              <a:path h="3829732" w="3829732">
                <a:moveTo>
                  <a:pt x="0" y="0"/>
                </a:moveTo>
                <a:lnTo>
                  <a:pt x="3829732" y="0"/>
                </a:lnTo>
                <a:lnTo>
                  <a:pt x="3829732" y="3829732"/>
                </a:lnTo>
                <a:lnTo>
                  <a:pt x="0" y="382973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180321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19492" y="1019175"/>
            <a:ext cx="509155" cy="478605"/>
          </a:xfrm>
          <a:custGeom>
            <a:avLst/>
            <a:gdLst/>
            <a:ahLst/>
            <a:cxnLst/>
            <a:rect r="r" b="b" t="t" l="l"/>
            <a:pathLst>
              <a:path h="478605" w="509155">
                <a:moveTo>
                  <a:pt x="0" y="0"/>
                </a:moveTo>
                <a:lnTo>
                  <a:pt x="509155" y="0"/>
                </a:lnTo>
                <a:lnTo>
                  <a:pt x="509155" y="478605"/>
                </a:lnTo>
                <a:lnTo>
                  <a:pt x="0" y="4786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813855" y="9068185"/>
            <a:ext cx="445445" cy="445445"/>
          </a:xfrm>
          <a:custGeom>
            <a:avLst/>
            <a:gdLst/>
            <a:ahLst/>
            <a:cxnLst/>
            <a:rect r="r" b="b" t="t" l="l"/>
            <a:pathLst>
              <a:path h="445445" w="445445">
                <a:moveTo>
                  <a:pt x="0" y="0"/>
                </a:moveTo>
                <a:lnTo>
                  <a:pt x="445445" y="0"/>
                </a:lnTo>
                <a:lnTo>
                  <a:pt x="445445" y="445444"/>
                </a:lnTo>
                <a:lnTo>
                  <a:pt x="0" y="44544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693782" y="618931"/>
            <a:ext cx="11589850" cy="2119101"/>
          </a:xfrm>
          <a:custGeom>
            <a:avLst/>
            <a:gdLst/>
            <a:ahLst/>
            <a:cxnLst/>
            <a:rect r="r" b="b" t="t" l="l"/>
            <a:pathLst>
              <a:path h="2119101" w="11589850">
                <a:moveTo>
                  <a:pt x="0" y="0"/>
                </a:moveTo>
                <a:lnTo>
                  <a:pt x="11589850" y="0"/>
                </a:lnTo>
                <a:lnTo>
                  <a:pt x="11589850" y="2119101"/>
                </a:lnTo>
                <a:lnTo>
                  <a:pt x="0" y="211910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004368" y="1806311"/>
            <a:ext cx="1471528" cy="1454974"/>
          </a:xfrm>
          <a:custGeom>
            <a:avLst/>
            <a:gdLst/>
            <a:ahLst/>
            <a:cxnLst/>
            <a:rect r="r" b="b" t="t" l="l"/>
            <a:pathLst>
              <a:path h="1454974" w="1471528">
                <a:moveTo>
                  <a:pt x="0" y="0"/>
                </a:moveTo>
                <a:lnTo>
                  <a:pt x="1471528" y="0"/>
                </a:lnTo>
                <a:lnTo>
                  <a:pt x="1471528" y="1454973"/>
                </a:lnTo>
                <a:lnTo>
                  <a:pt x="0" y="145497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29000"/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422338" y="1231934"/>
            <a:ext cx="10132737" cy="969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85"/>
              </a:lnSpc>
            </a:pPr>
            <a:r>
              <a:rPr lang="en-US" sz="6867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EVENT TENSORBOARD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4380085" y="1268003"/>
            <a:ext cx="1471528" cy="1454974"/>
          </a:xfrm>
          <a:custGeom>
            <a:avLst/>
            <a:gdLst/>
            <a:ahLst/>
            <a:cxnLst/>
            <a:rect r="r" b="b" t="t" l="l"/>
            <a:pathLst>
              <a:path h="1454974" w="1471528">
                <a:moveTo>
                  <a:pt x="0" y="0"/>
                </a:moveTo>
                <a:lnTo>
                  <a:pt x="1471529" y="0"/>
                </a:lnTo>
                <a:lnTo>
                  <a:pt x="1471529" y="1454973"/>
                </a:lnTo>
                <a:lnTo>
                  <a:pt x="0" y="145497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29000"/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344434" y="5683897"/>
            <a:ext cx="3829732" cy="3829732"/>
          </a:xfrm>
          <a:custGeom>
            <a:avLst/>
            <a:gdLst/>
            <a:ahLst/>
            <a:cxnLst/>
            <a:rect r="r" b="b" t="t" l="l"/>
            <a:pathLst>
              <a:path h="3829732" w="3829732">
                <a:moveTo>
                  <a:pt x="0" y="0"/>
                </a:moveTo>
                <a:lnTo>
                  <a:pt x="3829732" y="0"/>
                </a:lnTo>
                <a:lnTo>
                  <a:pt x="3829732" y="3829732"/>
                </a:lnTo>
                <a:lnTo>
                  <a:pt x="0" y="382973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465468" y="1039787"/>
            <a:ext cx="1323748" cy="4183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33"/>
              </a:lnSpc>
              <a:spcBef>
                <a:spcPct val="0"/>
              </a:spcBef>
            </a:pPr>
            <a:r>
              <a:rPr lang="en-US" sz="1166" spc="62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STUDIO SHODWE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66773" y="9030085"/>
            <a:ext cx="1323748" cy="4183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33"/>
              </a:lnSpc>
            </a:pPr>
            <a:r>
              <a:rPr lang="en-US" sz="1166" spc="62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PAGE</a:t>
            </a:r>
          </a:p>
          <a:p>
            <a:pPr algn="l">
              <a:lnSpc>
                <a:spcPts val="1633"/>
              </a:lnSpc>
              <a:spcBef>
                <a:spcPct val="0"/>
              </a:spcBef>
            </a:pPr>
            <a:r>
              <a:rPr lang="en-US" sz="1166" spc="62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11/13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-886166" y="1940108"/>
            <a:ext cx="3829732" cy="3829732"/>
          </a:xfrm>
          <a:custGeom>
            <a:avLst/>
            <a:gdLst/>
            <a:ahLst/>
            <a:cxnLst/>
            <a:rect r="r" b="b" t="t" l="l"/>
            <a:pathLst>
              <a:path h="3829732" w="3829732">
                <a:moveTo>
                  <a:pt x="0" y="0"/>
                </a:moveTo>
                <a:lnTo>
                  <a:pt x="3829732" y="0"/>
                </a:lnTo>
                <a:lnTo>
                  <a:pt x="3829732" y="3829732"/>
                </a:lnTo>
                <a:lnTo>
                  <a:pt x="0" y="382973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2790521" y="3110539"/>
            <a:ext cx="4228851" cy="2172572"/>
          </a:xfrm>
          <a:custGeom>
            <a:avLst/>
            <a:gdLst/>
            <a:ahLst/>
            <a:cxnLst/>
            <a:rect r="r" b="b" t="t" l="l"/>
            <a:pathLst>
              <a:path h="2172572" w="4228851">
                <a:moveTo>
                  <a:pt x="0" y="0"/>
                </a:moveTo>
                <a:lnTo>
                  <a:pt x="4228851" y="0"/>
                </a:lnTo>
                <a:lnTo>
                  <a:pt x="4228851" y="2172573"/>
                </a:lnTo>
                <a:lnTo>
                  <a:pt x="0" y="217257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7453043" y="3110539"/>
            <a:ext cx="3935399" cy="2172572"/>
          </a:xfrm>
          <a:custGeom>
            <a:avLst/>
            <a:gdLst/>
            <a:ahLst/>
            <a:cxnLst/>
            <a:rect r="r" b="b" t="t" l="l"/>
            <a:pathLst>
              <a:path h="2172572" w="3935399">
                <a:moveTo>
                  <a:pt x="0" y="0"/>
                </a:moveTo>
                <a:lnTo>
                  <a:pt x="3935399" y="0"/>
                </a:lnTo>
                <a:lnTo>
                  <a:pt x="3935399" y="2172573"/>
                </a:lnTo>
                <a:lnTo>
                  <a:pt x="0" y="217257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5483" t="0" r="-5483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1826592" y="3110539"/>
            <a:ext cx="4468547" cy="2172572"/>
          </a:xfrm>
          <a:custGeom>
            <a:avLst/>
            <a:gdLst/>
            <a:ahLst/>
            <a:cxnLst/>
            <a:rect r="r" b="b" t="t" l="l"/>
            <a:pathLst>
              <a:path h="2172572" w="4468547">
                <a:moveTo>
                  <a:pt x="0" y="0"/>
                </a:moveTo>
                <a:lnTo>
                  <a:pt x="4468548" y="0"/>
                </a:lnTo>
                <a:lnTo>
                  <a:pt x="4468548" y="2172573"/>
                </a:lnTo>
                <a:lnTo>
                  <a:pt x="0" y="2172573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16601" t="0" r="-16601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2790521" y="5768887"/>
            <a:ext cx="4228851" cy="1829876"/>
          </a:xfrm>
          <a:custGeom>
            <a:avLst/>
            <a:gdLst/>
            <a:ahLst/>
            <a:cxnLst/>
            <a:rect r="r" b="b" t="t" l="l"/>
            <a:pathLst>
              <a:path h="1829876" w="4228851">
                <a:moveTo>
                  <a:pt x="0" y="0"/>
                </a:moveTo>
                <a:lnTo>
                  <a:pt x="4228851" y="0"/>
                </a:lnTo>
                <a:lnTo>
                  <a:pt x="4228851" y="1829876"/>
                </a:lnTo>
                <a:lnTo>
                  <a:pt x="0" y="1829876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-10731" t="0" r="-10731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7301932" y="5654587"/>
            <a:ext cx="4086510" cy="1944176"/>
          </a:xfrm>
          <a:custGeom>
            <a:avLst/>
            <a:gdLst/>
            <a:ahLst/>
            <a:cxnLst/>
            <a:rect r="r" b="b" t="t" l="l"/>
            <a:pathLst>
              <a:path h="1944176" w="4086510">
                <a:moveTo>
                  <a:pt x="0" y="0"/>
                </a:moveTo>
                <a:lnTo>
                  <a:pt x="4086510" y="0"/>
                </a:lnTo>
                <a:lnTo>
                  <a:pt x="4086510" y="1944176"/>
                </a:lnTo>
                <a:lnTo>
                  <a:pt x="0" y="1944176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-6469" t="0" r="-6469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1826592" y="5514080"/>
            <a:ext cx="4468547" cy="2084683"/>
          </a:xfrm>
          <a:custGeom>
            <a:avLst/>
            <a:gdLst/>
            <a:ahLst/>
            <a:cxnLst/>
            <a:rect r="r" b="b" t="t" l="l"/>
            <a:pathLst>
              <a:path h="2084683" w="4468547">
                <a:moveTo>
                  <a:pt x="0" y="0"/>
                </a:moveTo>
                <a:lnTo>
                  <a:pt x="4468548" y="0"/>
                </a:lnTo>
                <a:lnTo>
                  <a:pt x="4468548" y="2084683"/>
                </a:lnTo>
                <a:lnTo>
                  <a:pt x="0" y="2084683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-12831" t="0" r="-12831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7085097" y="7827363"/>
            <a:ext cx="4807220" cy="2193786"/>
          </a:xfrm>
          <a:custGeom>
            <a:avLst/>
            <a:gdLst/>
            <a:ahLst/>
            <a:cxnLst/>
            <a:rect r="r" b="b" t="t" l="l"/>
            <a:pathLst>
              <a:path h="2193786" w="4807220">
                <a:moveTo>
                  <a:pt x="0" y="0"/>
                </a:moveTo>
                <a:lnTo>
                  <a:pt x="4807220" y="0"/>
                </a:lnTo>
                <a:lnTo>
                  <a:pt x="4807220" y="2193786"/>
                </a:lnTo>
                <a:lnTo>
                  <a:pt x="0" y="2193786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-4166" t="0" r="-4166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180321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19492" y="1019175"/>
            <a:ext cx="509155" cy="478605"/>
          </a:xfrm>
          <a:custGeom>
            <a:avLst/>
            <a:gdLst/>
            <a:ahLst/>
            <a:cxnLst/>
            <a:rect r="r" b="b" t="t" l="l"/>
            <a:pathLst>
              <a:path h="478605" w="509155">
                <a:moveTo>
                  <a:pt x="0" y="0"/>
                </a:moveTo>
                <a:lnTo>
                  <a:pt x="509155" y="0"/>
                </a:lnTo>
                <a:lnTo>
                  <a:pt x="509155" y="478605"/>
                </a:lnTo>
                <a:lnTo>
                  <a:pt x="0" y="4786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813855" y="9068185"/>
            <a:ext cx="445445" cy="445445"/>
          </a:xfrm>
          <a:custGeom>
            <a:avLst/>
            <a:gdLst/>
            <a:ahLst/>
            <a:cxnLst/>
            <a:rect r="r" b="b" t="t" l="l"/>
            <a:pathLst>
              <a:path h="445445" w="445445">
                <a:moveTo>
                  <a:pt x="0" y="0"/>
                </a:moveTo>
                <a:lnTo>
                  <a:pt x="445445" y="0"/>
                </a:lnTo>
                <a:lnTo>
                  <a:pt x="445445" y="445444"/>
                </a:lnTo>
                <a:lnTo>
                  <a:pt x="0" y="44544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026609" y="2677869"/>
            <a:ext cx="8160055" cy="4717995"/>
          </a:xfrm>
          <a:custGeom>
            <a:avLst/>
            <a:gdLst/>
            <a:ahLst/>
            <a:cxnLst/>
            <a:rect r="r" b="b" t="t" l="l"/>
            <a:pathLst>
              <a:path h="4717995" w="8160055">
                <a:moveTo>
                  <a:pt x="0" y="0"/>
                </a:moveTo>
                <a:lnTo>
                  <a:pt x="8160055" y="0"/>
                </a:lnTo>
                <a:lnTo>
                  <a:pt x="8160055" y="4717996"/>
                </a:lnTo>
                <a:lnTo>
                  <a:pt x="0" y="471799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338254" y="5128685"/>
            <a:ext cx="4383276" cy="4114800"/>
          </a:xfrm>
          <a:custGeom>
            <a:avLst/>
            <a:gdLst/>
            <a:ahLst/>
            <a:cxnLst/>
            <a:rect r="r" b="b" t="t" l="l"/>
            <a:pathLst>
              <a:path h="4114800" w="4383276">
                <a:moveTo>
                  <a:pt x="0" y="0"/>
                </a:moveTo>
                <a:lnTo>
                  <a:pt x="4383275" y="0"/>
                </a:lnTo>
                <a:lnTo>
                  <a:pt x="438327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744619" y="5687058"/>
            <a:ext cx="6420174" cy="2439666"/>
          </a:xfrm>
          <a:custGeom>
            <a:avLst/>
            <a:gdLst/>
            <a:ahLst/>
            <a:cxnLst/>
            <a:rect r="r" b="b" t="t" l="l"/>
            <a:pathLst>
              <a:path h="2439666" w="6420174">
                <a:moveTo>
                  <a:pt x="0" y="0"/>
                </a:moveTo>
                <a:lnTo>
                  <a:pt x="6420174" y="0"/>
                </a:lnTo>
                <a:lnTo>
                  <a:pt x="6420174" y="2439666"/>
                </a:lnTo>
                <a:lnTo>
                  <a:pt x="0" y="243966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465468" y="1039787"/>
            <a:ext cx="1323748" cy="4183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33"/>
              </a:lnSpc>
              <a:spcBef>
                <a:spcPct val="0"/>
              </a:spcBef>
            </a:pPr>
            <a:r>
              <a:rPr lang="en-US" sz="1166" spc="62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STUDIO SHODWE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24271" y="4466139"/>
            <a:ext cx="6529890" cy="14690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336"/>
              </a:lnSpc>
            </a:pPr>
            <a:r>
              <a:rPr lang="en-US" sz="104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KESIMPULAN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516808" y="3788227"/>
            <a:ext cx="7013083" cy="2449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89"/>
              </a:lnSpc>
              <a:spcBef>
                <a:spcPct val="0"/>
              </a:spcBef>
            </a:pPr>
            <a:r>
              <a:rPr lang="en-US" sz="234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Model CNN berhasil dilatih menggunakan dataset CIFAR-10 untuk pengenalan gambar. Proses preprocessing, training, dan evaluasi menunjukkan implementasi metode AI yang sistematis. Performa model cukup baik, tetapi dapat disempurnakan dengan metode tambahan.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66773" y="9030085"/>
            <a:ext cx="1323748" cy="4183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33"/>
              </a:lnSpc>
            </a:pPr>
            <a:r>
              <a:rPr lang="en-US" sz="1166" spc="62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6AGE</a:t>
            </a:r>
          </a:p>
          <a:p>
            <a:pPr algn="l">
              <a:lnSpc>
                <a:spcPts val="1633"/>
              </a:lnSpc>
              <a:spcBef>
                <a:spcPct val="0"/>
              </a:spcBef>
            </a:pPr>
            <a:r>
              <a:rPr lang="en-US" sz="1166" spc="62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12/13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180321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19492" y="1019175"/>
            <a:ext cx="509155" cy="478605"/>
          </a:xfrm>
          <a:custGeom>
            <a:avLst/>
            <a:gdLst/>
            <a:ahLst/>
            <a:cxnLst/>
            <a:rect r="r" b="b" t="t" l="l"/>
            <a:pathLst>
              <a:path h="478605" w="509155">
                <a:moveTo>
                  <a:pt x="0" y="0"/>
                </a:moveTo>
                <a:lnTo>
                  <a:pt x="509155" y="0"/>
                </a:lnTo>
                <a:lnTo>
                  <a:pt x="509155" y="478605"/>
                </a:lnTo>
                <a:lnTo>
                  <a:pt x="0" y="4786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127342" y="3980122"/>
            <a:ext cx="12327182" cy="2326756"/>
          </a:xfrm>
          <a:custGeom>
            <a:avLst/>
            <a:gdLst/>
            <a:ahLst/>
            <a:cxnLst/>
            <a:rect r="r" b="b" t="t" l="l"/>
            <a:pathLst>
              <a:path h="2326756" w="12327182">
                <a:moveTo>
                  <a:pt x="0" y="0"/>
                </a:moveTo>
                <a:lnTo>
                  <a:pt x="12327182" y="0"/>
                </a:lnTo>
                <a:lnTo>
                  <a:pt x="12327182" y="2326756"/>
                </a:lnTo>
                <a:lnTo>
                  <a:pt x="0" y="232675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465468" y="1039787"/>
            <a:ext cx="1323748" cy="4183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33"/>
              </a:lnSpc>
              <a:spcBef>
                <a:spcPct val="0"/>
              </a:spcBef>
            </a:pPr>
            <a:r>
              <a:rPr lang="en-US" sz="1166" spc="62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STUDIO SHODWE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466773" y="9030085"/>
            <a:ext cx="1323748" cy="4183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33"/>
              </a:lnSpc>
            </a:pPr>
            <a:r>
              <a:rPr lang="en-US" sz="1166" spc="62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PAGE</a:t>
            </a:r>
          </a:p>
          <a:p>
            <a:pPr algn="l">
              <a:lnSpc>
                <a:spcPts val="1633"/>
              </a:lnSpc>
              <a:spcBef>
                <a:spcPct val="0"/>
              </a:spcBef>
            </a:pPr>
            <a:r>
              <a:rPr lang="en-US" sz="1166" spc="62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13/13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398743" y="3761826"/>
            <a:ext cx="9490515" cy="24871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350"/>
              </a:lnSpc>
              <a:spcBef>
                <a:spcPct val="0"/>
              </a:spcBef>
            </a:pPr>
            <a:r>
              <a:rPr lang="en-US" sz="14535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THANK YOU!</a:t>
            </a:r>
          </a:p>
        </p:txBody>
      </p:sp>
      <p:sp>
        <p:nvSpPr>
          <p:cNvPr name="Freeform 7" id="7"/>
          <p:cNvSpPr/>
          <p:nvPr/>
        </p:nvSpPr>
        <p:spPr>
          <a:xfrm flipH="true" flipV="true" rot="0">
            <a:off x="16813855" y="9068185"/>
            <a:ext cx="445445" cy="445445"/>
          </a:xfrm>
          <a:custGeom>
            <a:avLst/>
            <a:gdLst/>
            <a:ahLst/>
            <a:cxnLst/>
            <a:rect r="r" b="b" t="t" l="l"/>
            <a:pathLst>
              <a:path h="445445" w="445445">
                <a:moveTo>
                  <a:pt x="445445" y="445444"/>
                </a:moveTo>
                <a:lnTo>
                  <a:pt x="0" y="445444"/>
                </a:lnTo>
                <a:lnTo>
                  <a:pt x="0" y="0"/>
                </a:lnTo>
                <a:lnTo>
                  <a:pt x="445445" y="0"/>
                </a:lnTo>
                <a:lnTo>
                  <a:pt x="445445" y="445444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180321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19492" y="1019175"/>
            <a:ext cx="509155" cy="478605"/>
          </a:xfrm>
          <a:custGeom>
            <a:avLst/>
            <a:gdLst/>
            <a:ahLst/>
            <a:cxnLst/>
            <a:rect r="r" b="b" t="t" l="l"/>
            <a:pathLst>
              <a:path h="478605" w="509155">
                <a:moveTo>
                  <a:pt x="0" y="0"/>
                </a:moveTo>
                <a:lnTo>
                  <a:pt x="509155" y="0"/>
                </a:lnTo>
                <a:lnTo>
                  <a:pt x="509155" y="478605"/>
                </a:lnTo>
                <a:lnTo>
                  <a:pt x="0" y="4786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824613" y="1258478"/>
            <a:ext cx="13053848" cy="8229600"/>
          </a:xfrm>
          <a:custGeom>
            <a:avLst/>
            <a:gdLst/>
            <a:ahLst/>
            <a:cxnLst/>
            <a:rect r="r" b="b" t="t" l="l"/>
            <a:pathLst>
              <a:path h="8229600" w="13053848">
                <a:moveTo>
                  <a:pt x="0" y="0"/>
                </a:moveTo>
                <a:lnTo>
                  <a:pt x="13053848" y="0"/>
                </a:lnTo>
                <a:lnTo>
                  <a:pt x="1305384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813855" y="9068185"/>
            <a:ext cx="445445" cy="445445"/>
          </a:xfrm>
          <a:custGeom>
            <a:avLst/>
            <a:gdLst/>
            <a:ahLst/>
            <a:cxnLst/>
            <a:rect r="r" b="b" t="t" l="l"/>
            <a:pathLst>
              <a:path h="445445" w="445445">
                <a:moveTo>
                  <a:pt x="0" y="0"/>
                </a:moveTo>
                <a:lnTo>
                  <a:pt x="445445" y="0"/>
                </a:lnTo>
                <a:lnTo>
                  <a:pt x="445445" y="445444"/>
                </a:lnTo>
                <a:lnTo>
                  <a:pt x="0" y="44544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466773" y="3221050"/>
            <a:ext cx="3952930" cy="31449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265"/>
              </a:lnSpc>
            </a:pPr>
            <a:r>
              <a:rPr lang="en-US" sz="11252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JENIS KASUS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6537898" y="2383427"/>
            <a:ext cx="5212205" cy="713798"/>
            <a:chOff x="0" y="0"/>
            <a:chExt cx="1372762" cy="18799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372762" cy="187996"/>
            </a:xfrm>
            <a:custGeom>
              <a:avLst/>
              <a:gdLst/>
              <a:ahLst/>
              <a:cxnLst/>
              <a:rect r="r" b="b" t="t" l="l"/>
              <a:pathLst>
                <a:path h="187996" w="1372762">
                  <a:moveTo>
                    <a:pt x="0" y="0"/>
                  </a:moveTo>
                  <a:lnTo>
                    <a:pt x="1372762" y="0"/>
                  </a:lnTo>
                  <a:lnTo>
                    <a:pt x="1372762" y="187996"/>
                  </a:lnTo>
                  <a:lnTo>
                    <a:pt x="0" y="187996"/>
                  </a:lnTo>
                  <a:close/>
                </a:path>
              </a:pathLst>
            </a:custGeom>
            <a:gradFill rotWithShape="true">
              <a:gsLst>
                <a:gs pos="0">
                  <a:srgbClr val="365E93">
                    <a:alpha val="56000"/>
                  </a:srgbClr>
                </a:gs>
                <a:gs pos="100000">
                  <a:srgbClr val="AF2BA5">
                    <a:alpha val="56000"/>
                  </a:srgbClr>
                </a:gs>
              </a:gsLst>
              <a:lin ang="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372762" cy="2260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2465468" y="1039787"/>
            <a:ext cx="1323748" cy="4183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33"/>
              </a:lnSpc>
              <a:spcBef>
                <a:spcPct val="0"/>
              </a:spcBef>
            </a:pPr>
            <a:r>
              <a:rPr lang="en-US" sz="1166" spc="62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STUDIO SHODWE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66773" y="9030085"/>
            <a:ext cx="1323748" cy="4183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33"/>
              </a:lnSpc>
            </a:pPr>
            <a:r>
              <a:rPr lang="en-US" sz="1166" spc="62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2AGE</a:t>
            </a:r>
          </a:p>
          <a:p>
            <a:pPr algn="l">
              <a:lnSpc>
                <a:spcPts val="1633"/>
              </a:lnSpc>
              <a:spcBef>
                <a:spcPct val="0"/>
              </a:spcBef>
            </a:pPr>
            <a:r>
              <a:rPr lang="en-US" sz="1166" spc="62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02/13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749196" y="4454600"/>
            <a:ext cx="5172941" cy="16196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01532" indent="-200766" lvl="1">
              <a:lnSpc>
                <a:spcPts val="2603"/>
              </a:lnSpc>
              <a:buFont typeface="Arial"/>
              <a:buChar char="•"/>
            </a:pPr>
            <a:r>
              <a:rPr lang="en-US" sz="185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Model ini bertujuan untuk mengklasifikasikan gambar ke dalam 10 kategori seperti pesawat, mobil, burung, kucing, rusa, anjing, katak, kuda, kapal, dan truk.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749196" y="2564402"/>
            <a:ext cx="4789608" cy="3613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18"/>
              </a:lnSpc>
            </a:pPr>
            <a:r>
              <a:rPr lang="en-US" sz="2449" b="true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Jenis Kasus: Klasifikasi Gambar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749196" y="3902614"/>
            <a:ext cx="4789608" cy="3613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18"/>
              </a:lnSpc>
            </a:pPr>
            <a:r>
              <a:rPr lang="en-US" sz="244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Penjelasan: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180321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19492" y="1019175"/>
            <a:ext cx="509155" cy="478605"/>
          </a:xfrm>
          <a:custGeom>
            <a:avLst/>
            <a:gdLst/>
            <a:ahLst/>
            <a:cxnLst/>
            <a:rect r="r" b="b" t="t" l="l"/>
            <a:pathLst>
              <a:path h="478605" w="509155">
                <a:moveTo>
                  <a:pt x="0" y="0"/>
                </a:moveTo>
                <a:lnTo>
                  <a:pt x="509155" y="0"/>
                </a:lnTo>
                <a:lnTo>
                  <a:pt x="509155" y="478605"/>
                </a:lnTo>
                <a:lnTo>
                  <a:pt x="0" y="4786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824613" y="1385599"/>
            <a:ext cx="13053848" cy="8229600"/>
          </a:xfrm>
          <a:custGeom>
            <a:avLst/>
            <a:gdLst/>
            <a:ahLst/>
            <a:cxnLst/>
            <a:rect r="r" b="b" t="t" l="l"/>
            <a:pathLst>
              <a:path h="8229600" w="13053848">
                <a:moveTo>
                  <a:pt x="0" y="0"/>
                </a:moveTo>
                <a:lnTo>
                  <a:pt x="13053848" y="0"/>
                </a:lnTo>
                <a:lnTo>
                  <a:pt x="1305384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813855" y="9068185"/>
            <a:ext cx="445445" cy="445445"/>
          </a:xfrm>
          <a:custGeom>
            <a:avLst/>
            <a:gdLst/>
            <a:ahLst/>
            <a:cxnLst/>
            <a:rect r="r" b="b" t="t" l="l"/>
            <a:pathLst>
              <a:path h="445445" w="445445">
                <a:moveTo>
                  <a:pt x="0" y="0"/>
                </a:moveTo>
                <a:lnTo>
                  <a:pt x="445445" y="0"/>
                </a:lnTo>
                <a:lnTo>
                  <a:pt x="445445" y="445444"/>
                </a:lnTo>
                <a:lnTo>
                  <a:pt x="0" y="44544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6471733" y="2457275"/>
            <a:ext cx="4085345" cy="713798"/>
            <a:chOff x="0" y="0"/>
            <a:chExt cx="1075976" cy="18799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075976" cy="187996"/>
            </a:xfrm>
            <a:custGeom>
              <a:avLst/>
              <a:gdLst/>
              <a:ahLst/>
              <a:cxnLst/>
              <a:rect r="r" b="b" t="t" l="l"/>
              <a:pathLst>
                <a:path h="187996" w="1075976">
                  <a:moveTo>
                    <a:pt x="0" y="0"/>
                  </a:moveTo>
                  <a:lnTo>
                    <a:pt x="1075976" y="0"/>
                  </a:lnTo>
                  <a:lnTo>
                    <a:pt x="1075976" y="187996"/>
                  </a:lnTo>
                  <a:lnTo>
                    <a:pt x="0" y="187996"/>
                  </a:lnTo>
                  <a:close/>
                </a:path>
              </a:pathLst>
            </a:custGeom>
            <a:gradFill rotWithShape="true">
              <a:gsLst>
                <a:gs pos="0">
                  <a:srgbClr val="365E93">
                    <a:alpha val="56000"/>
                  </a:srgbClr>
                </a:gs>
                <a:gs pos="100000">
                  <a:srgbClr val="AF2BA5">
                    <a:alpha val="56000"/>
                  </a:srgbClr>
                </a:gs>
              </a:gsLst>
              <a:lin ang="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075976" cy="2260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465468" y="1039787"/>
            <a:ext cx="1323748" cy="4183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33"/>
              </a:lnSpc>
              <a:spcBef>
                <a:spcPct val="0"/>
              </a:spcBef>
            </a:pPr>
            <a:r>
              <a:rPr lang="en-US" sz="1166" spc="62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STUDIO SHODWE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466773" y="9030085"/>
            <a:ext cx="1323748" cy="4183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33"/>
              </a:lnSpc>
            </a:pPr>
            <a:r>
              <a:rPr lang="en-US" sz="1166" spc="62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6AGE</a:t>
            </a:r>
          </a:p>
          <a:p>
            <a:pPr algn="l">
              <a:lnSpc>
                <a:spcPts val="1633"/>
              </a:lnSpc>
              <a:spcBef>
                <a:spcPct val="0"/>
              </a:spcBef>
            </a:pPr>
            <a:r>
              <a:rPr lang="en-US" sz="1166" spc="62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03/13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178596" y="3212965"/>
            <a:ext cx="5481382" cy="16196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01532" indent="-200766" lvl="1">
              <a:lnSpc>
                <a:spcPts val="2603"/>
              </a:lnSpc>
              <a:buFont typeface="Arial"/>
              <a:buChar char="•"/>
            </a:pPr>
            <a:r>
              <a:rPr lang="en-US" sz="185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Dataset : CIFAR-10</a:t>
            </a:r>
          </a:p>
          <a:p>
            <a:pPr algn="l" marL="401532" indent="-200766" lvl="1">
              <a:lnSpc>
                <a:spcPts val="2603"/>
              </a:lnSpc>
              <a:buFont typeface="Arial"/>
              <a:buChar char="•"/>
            </a:pPr>
            <a:r>
              <a:rPr lang="en-US" sz="185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Sumber Dataset: Tersedia secara langsung di pustaka TensorFlow</a:t>
            </a:r>
          </a:p>
          <a:p>
            <a:pPr algn="l" marL="401532" indent="-200766" lvl="1">
              <a:lnSpc>
                <a:spcPts val="2603"/>
              </a:lnSpc>
              <a:buFont typeface="Arial"/>
              <a:buChar char="•"/>
            </a:pPr>
            <a:r>
              <a:rPr lang="en-US" sz="185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Link:</a:t>
            </a:r>
            <a:r>
              <a:rPr lang="en-US" sz="1859" u="sng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  <a:hlinkClick r:id="rId7" tooltip="https://www.cs.toronto.edu/~kriz/cifar.html"/>
              </a:rPr>
              <a:t> https://www.cs.toronto.edu/~kriz/cifar.html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178596" y="2466800"/>
            <a:ext cx="2573569" cy="3613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18"/>
              </a:lnSpc>
            </a:pPr>
            <a:r>
              <a:rPr lang="en-US" sz="2449" b="true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Dataset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6422708" y="5143500"/>
            <a:ext cx="4085345" cy="713798"/>
            <a:chOff x="0" y="0"/>
            <a:chExt cx="1075976" cy="187996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075976" cy="187996"/>
            </a:xfrm>
            <a:custGeom>
              <a:avLst/>
              <a:gdLst/>
              <a:ahLst/>
              <a:cxnLst/>
              <a:rect r="r" b="b" t="t" l="l"/>
              <a:pathLst>
                <a:path h="187996" w="1075976">
                  <a:moveTo>
                    <a:pt x="0" y="0"/>
                  </a:moveTo>
                  <a:lnTo>
                    <a:pt x="1075976" y="0"/>
                  </a:lnTo>
                  <a:lnTo>
                    <a:pt x="1075976" y="187996"/>
                  </a:lnTo>
                  <a:lnTo>
                    <a:pt x="0" y="187996"/>
                  </a:lnTo>
                  <a:close/>
                </a:path>
              </a:pathLst>
            </a:custGeom>
            <a:gradFill rotWithShape="true">
              <a:gsLst>
                <a:gs pos="0">
                  <a:srgbClr val="365E93">
                    <a:alpha val="56000"/>
                  </a:srgbClr>
                </a:gs>
                <a:gs pos="100000">
                  <a:srgbClr val="AF2BA5">
                    <a:alpha val="56000"/>
                  </a:srgbClr>
                </a:gs>
              </a:gsLst>
              <a:lin ang="0"/>
            </a:gra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1075976" cy="2260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7178596" y="5139026"/>
            <a:ext cx="2573569" cy="3613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18"/>
              </a:lnSpc>
            </a:pPr>
            <a:r>
              <a:rPr lang="en-US" sz="2449" b="true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Jumlah Data: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178596" y="5895398"/>
            <a:ext cx="5481382" cy="6480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01532" indent="-200766" lvl="1">
              <a:lnSpc>
                <a:spcPts val="2603"/>
              </a:lnSpc>
              <a:buFont typeface="Arial"/>
              <a:buChar char="•"/>
            </a:pPr>
            <a:r>
              <a:rPr lang="en-US" sz="185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Train: 50.000 gambar</a:t>
            </a:r>
          </a:p>
          <a:p>
            <a:pPr algn="l" marL="401532" indent="-200766" lvl="1">
              <a:lnSpc>
                <a:spcPts val="2603"/>
              </a:lnSpc>
              <a:buFont typeface="Arial"/>
              <a:buChar char="•"/>
            </a:pPr>
            <a:r>
              <a:rPr lang="en-US" sz="185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Test: 10.000 gambar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466773" y="3529673"/>
            <a:ext cx="3890995" cy="13029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079"/>
              </a:lnSpc>
            </a:pPr>
            <a:r>
              <a:rPr lang="en-US" sz="9246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DATASET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180321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19492" y="1019175"/>
            <a:ext cx="509155" cy="478605"/>
          </a:xfrm>
          <a:custGeom>
            <a:avLst/>
            <a:gdLst/>
            <a:ahLst/>
            <a:cxnLst/>
            <a:rect r="r" b="b" t="t" l="l"/>
            <a:pathLst>
              <a:path h="478605" w="509155">
                <a:moveTo>
                  <a:pt x="0" y="0"/>
                </a:moveTo>
                <a:lnTo>
                  <a:pt x="509155" y="0"/>
                </a:lnTo>
                <a:lnTo>
                  <a:pt x="509155" y="478605"/>
                </a:lnTo>
                <a:lnTo>
                  <a:pt x="0" y="4786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813855" y="9068185"/>
            <a:ext cx="445445" cy="445445"/>
          </a:xfrm>
          <a:custGeom>
            <a:avLst/>
            <a:gdLst/>
            <a:ahLst/>
            <a:cxnLst/>
            <a:rect r="r" b="b" t="t" l="l"/>
            <a:pathLst>
              <a:path h="445445" w="445445">
                <a:moveTo>
                  <a:pt x="0" y="0"/>
                </a:moveTo>
                <a:lnTo>
                  <a:pt x="445445" y="0"/>
                </a:lnTo>
                <a:lnTo>
                  <a:pt x="445445" y="445444"/>
                </a:lnTo>
                <a:lnTo>
                  <a:pt x="0" y="44544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232281" y="3950750"/>
            <a:ext cx="4929188" cy="4923026"/>
          </a:xfrm>
          <a:custGeom>
            <a:avLst/>
            <a:gdLst/>
            <a:ahLst/>
            <a:cxnLst/>
            <a:rect r="r" b="b" t="t" l="l"/>
            <a:pathLst>
              <a:path h="4923026" w="4929188">
                <a:moveTo>
                  <a:pt x="0" y="0"/>
                </a:moveTo>
                <a:lnTo>
                  <a:pt x="4929188" y="0"/>
                </a:lnTo>
                <a:lnTo>
                  <a:pt x="4929188" y="4923026"/>
                </a:lnTo>
                <a:lnTo>
                  <a:pt x="0" y="492302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783898" y="1843389"/>
            <a:ext cx="10855512" cy="6276460"/>
          </a:xfrm>
          <a:custGeom>
            <a:avLst/>
            <a:gdLst/>
            <a:ahLst/>
            <a:cxnLst/>
            <a:rect r="r" b="b" t="t" l="l"/>
            <a:pathLst>
              <a:path h="6276460" w="10855512">
                <a:moveTo>
                  <a:pt x="0" y="0"/>
                </a:moveTo>
                <a:lnTo>
                  <a:pt x="10855512" y="0"/>
                </a:lnTo>
                <a:lnTo>
                  <a:pt x="10855512" y="6276460"/>
                </a:lnTo>
                <a:lnTo>
                  <a:pt x="0" y="627646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8271592" y="4086566"/>
            <a:ext cx="3086100" cy="3101262"/>
            <a:chOff x="0" y="0"/>
            <a:chExt cx="812800" cy="81679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6793"/>
            </a:xfrm>
            <a:custGeom>
              <a:avLst/>
              <a:gdLst/>
              <a:ahLst/>
              <a:cxnLst/>
              <a:rect r="r" b="b" t="t" l="l"/>
              <a:pathLst>
                <a:path h="816793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6793"/>
                  </a:lnTo>
                  <a:lnTo>
                    <a:pt x="0" y="816793"/>
                  </a:lnTo>
                  <a:close/>
                </a:path>
              </a:pathLst>
            </a:custGeom>
            <a:gradFill rotWithShape="true">
              <a:gsLst>
                <a:gs pos="0">
                  <a:srgbClr val="365E93">
                    <a:alpha val="34000"/>
                  </a:srgbClr>
                </a:gs>
                <a:gs pos="100000">
                  <a:srgbClr val="AF2BA5">
                    <a:alpha val="34000"/>
                  </a:srgbClr>
                </a:gs>
              </a:gsLst>
              <a:lin ang="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812800" cy="8548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2465468" y="1039787"/>
            <a:ext cx="1323748" cy="4183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33"/>
              </a:lnSpc>
              <a:spcBef>
                <a:spcPct val="0"/>
              </a:spcBef>
            </a:pPr>
            <a:r>
              <a:rPr lang="en-US" sz="1166" spc="62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STUDIO SHODWE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66773" y="9030085"/>
            <a:ext cx="1323748" cy="4183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33"/>
              </a:lnSpc>
            </a:pPr>
            <a:r>
              <a:rPr lang="en-US" sz="1166" spc="62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PAGE</a:t>
            </a:r>
          </a:p>
          <a:p>
            <a:pPr algn="l">
              <a:lnSpc>
                <a:spcPts val="1633"/>
              </a:lnSpc>
              <a:spcBef>
                <a:spcPct val="0"/>
              </a:spcBef>
            </a:pPr>
            <a:r>
              <a:rPr lang="en-US" sz="1166" spc="62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04/13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619492" y="3534032"/>
            <a:ext cx="4091321" cy="3653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506"/>
              </a:lnSpc>
            </a:pPr>
            <a:r>
              <a:rPr lang="en-US" sz="8721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JUMLAH FITUR &amp; LABEL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8271592" y="2744952"/>
            <a:ext cx="3086100" cy="1198366"/>
            <a:chOff x="0" y="0"/>
            <a:chExt cx="812800" cy="315619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315619"/>
            </a:xfrm>
            <a:custGeom>
              <a:avLst/>
              <a:gdLst/>
              <a:ahLst/>
              <a:cxnLst/>
              <a:rect r="r" b="b" t="t" l="l"/>
              <a:pathLst>
                <a:path h="315619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315619"/>
                  </a:lnTo>
                  <a:lnTo>
                    <a:pt x="0" y="315619"/>
                  </a:lnTo>
                  <a:close/>
                </a:path>
              </a:pathLst>
            </a:custGeom>
            <a:gradFill rotWithShape="true">
              <a:gsLst>
                <a:gs pos="0">
                  <a:srgbClr val="365E93">
                    <a:alpha val="56000"/>
                  </a:srgbClr>
                </a:gs>
                <a:gs pos="100000">
                  <a:srgbClr val="AF2BA5">
                    <a:alpha val="56000"/>
                  </a:srgbClr>
                </a:gs>
              </a:gsLst>
              <a:lin ang="0"/>
            </a:gra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812800" cy="3537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8527858" y="2982762"/>
            <a:ext cx="2573569" cy="3613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18"/>
              </a:lnSpc>
            </a:pPr>
            <a:r>
              <a:rPr lang="en-US" b="true" sz="2449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Jumlah Fitur: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13028499" y="4086566"/>
            <a:ext cx="3086100" cy="3101262"/>
            <a:chOff x="0" y="0"/>
            <a:chExt cx="812800" cy="816793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6793"/>
            </a:xfrm>
            <a:custGeom>
              <a:avLst/>
              <a:gdLst/>
              <a:ahLst/>
              <a:cxnLst/>
              <a:rect r="r" b="b" t="t" l="l"/>
              <a:pathLst>
                <a:path h="816793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6793"/>
                  </a:lnTo>
                  <a:lnTo>
                    <a:pt x="0" y="816793"/>
                  </a:lnTo>
                  <a:close/>
                </a:path>
              </a:pathLst>
            </a:custGeom>
            <a:gradFill rotWithShape="true">
              <a:gsLst>
                <a:gs pos="0">
                  <a:srgbClr val="365E93">
                    <a:alpha val="34000"/>
                  </a:srgbClr>
                </a:gs>
                <a:gs pos="100000">
                  <a:srgbClr val="AF2BA5">
                    <a:alpha val="34000"/>
                  </a:srgbClr>
                </a:gs>
              </a:gsLst>
              <a:lin ang="0"/>
            </a:gra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812800" cy="8548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3028499" y="2744952"/>
            <a:ext cx="3086100" cy="1198366"/>
            <a:chOff x="0" y="0"/>
            <a:chExt cx="812800" cy="315619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315619"/>
            </a:xfrm>
            <a:custGeom>
              <a:avLst/>
              <a:gdLst/>
              <a:ahLst/>
              <a:cxnLst/>
              <a:rect r="r" b="b" t="t" l="l"/>
              <a:pathLst>
                <a:path h="315619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315619"/>
                  </a:lnTo>
                  <a:lnTo>
                    <a:pt x="0" y="315619"/>
                  </a:lnTo>
                  <a:close/>
                </a:path>
              </a:pathLst>
            </a:custGeom>
            <a:gradFill rotWithShape="true">
              <a:gsLst>
                <a:gs pos="0">
                  <a:srgbClr val="365E93">
                    <a:alpha val="56000"/>
                  </a:srgbClr>
                </a:gs>
                <a:gs pos="100000">
                  <a:srgbClr val="AF2BA5">
                    <a:alpha val="56000"/>
                  </a:srgbClr>
                </a:gs>
              </a:gsLst>
              <a:lin ang="0"/>
            </a:gra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38100"/>
              <a:ext cx="812800" cy="3537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13284765" y="2990194"/>
            <a:ext cx="2829835" cy="3613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18"/>
              </a:lnSpc>
            </a:pPr>
            <a:r>
              <a:rPr lang="en-US" b="true" sz="2449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Jumlah Label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8608605" y="4933994"/>
            <a:ext cx="2412074" cy="12957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03"/>
              </a:lnSpc>
              <a:spcBef>
                <a:spcPct val="0"/>
              </a:spcBef>
            </a:pPr>
            <a:r>
              <a:rPr lang="en-US" sz="185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Gambar berwarna berukuran 32 x 32 x 3  (total 3072 fitur per gambar). 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3365512" y="4991600"/>
            <a:ext cx="2412074" cy="9719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03"/>
              </a:lnSpc>
              <a:spcBef>
                <a:spcPct val="0"/>
              </a:spcBef>
            </a:pPr>
            <a:r>
              <a:rPr lang="en-US" sz="185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10 kategori, masing-masing memiliki satu jenis objek.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180321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19492" y="1019175"/>
            <a:ext cx="509155" cy="478605"/>
          </a:xfrm>
          <a:custGeom>
            <a:avLst/>
            <a:gdLst/>
            <a:ahLst/>
            <a:cxnLst/>
            <a:rect r="r" b="b" t="t" l="l"/>
            <a:pathLst>
              <a:path h="478605" w="509155">
                <a:moveTo>
                  <a:pt x="0" y="0"/>
                </a:moveTo>
                <a:lnTo>
                  <a:pt x="509155" y="0"/>
                </a:lnTo>
                <a:lnTo>
                  <a:pt x="509155" y="478605"/>
                </a:lnTo>
                <a:lnTo>
                  <a:pt x="0" y="4786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813855" y="9068185"/>
            <a:ext cx="445445" cy="445445"/>
          </a:xfrm>
          <a:custGeom>
            <a:avLst/>
            <a:gdLst/>
            <a:ahLst/>
            <a:cxnLst/>
            <a:rect r="r" b="b" t="t" l="l"/>
            <a:pathLst>
              <a:path h="445445" w="445445">
                <a:moveTo>
                  <a:pt x="0" y="0"/>
                </a:moveTo>
                <a:lnTo>
                  <a:pt x="445445" y="0"/>
                </a:lnTo>
                <a:lnTo>
                  <a:pt x="445445" y="445444"/>
                </a:lnTo>
                <a:lnTo>
                  <a:pt x="0" y="44544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499083" y="2420023"/>
            <a:ext cx="6555745" cy="9627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85"/>
              </a:lnSpc>
            </a:pPr>
            <a:r>
              <a:rPr lang="en-US" sz="6867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JENIS-JENIS: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-889149" y="2343823"/>
            <a:ext cx="7153125" cy="6255802"/>
          </a:xfrm>
          <a:custGeom>
            <a:avLst/>
            <a:gdLst/>
            <a:ahLst/>
            <a:cxnLst/>
            <a:rect r="r" b="b" t="t" l="l"/>
            <a:pathLst>
              <a:path h="6255802" w="7153125">
                <a:moveTo>
                  <a:pt x="0" y="0"/>
                </a:moveTo>
                <a:lnTo>
                  <a:pt x="7153125" y="0"/>
                </a:lnTo>
                <a:lnTo>
                  <a:pt x="7153125" y="6255802"/>
                </a:lnTo>
                <a:lnTo>
                  <a:pt x="0" y="625580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465468" y="1039787"/>
            <a:ext cx="1323748" cy="4183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33"/>
              </a:lnSpc>
              <a:spcBef>
                <a:spcPct val="0"/>
              </a:spcBef>
            </a:pPr>
            <a:r>
              <a:rPr lang="en-US" sz="1166" spc="62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STUDIO SHODWE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466773" y="9030085"/>
            <a:ext cx="1323748" cy="4183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33"/>
              </a:lnSpc>
            </a:pPr>
            <a:r>
              <a:rPr lang="en-US" sz="1166" spc="62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6AGE</a:t>
            </a:r>
          </a:p>
          <a:p>
            <a:pPr algn="l">
              <a:lnSpc>
                <a:spcPts val="1633"/>
              </a:lnSpc>
              <a:spcBef>
                <a:spcPct val="0"/>
              </a:spcBef>
            </a:pPr>
            <a:r>
              <a:rPr lang="en-US" sz="1166" spc="62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05/13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6499083" y="3632812"/>
            <a:ext cx="3447196" cy="1284773"/>
            <a:chOff x="0" y="0"/>
            <a:chExt cx="907903" cy="33837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907903" cy="338376"/>
            </a:xfrm>
            <a:custGeom>
              <a:avLst/>
              <a:gdLst/>
              <a:ahLst/>
              <a:cxnLst/>
              <a:rect r="r" b="b" t="t" l="l"/>
              <a:pathLst>
                <a:path h="338376" w="907903">
                  <a:moveTo>
                    <a:pt x="0" y="0"/>
                  </a:moveTo>
                  <a:lnTo>
                    <a:pt x="907903" y="0"/>
                  </a:lnTo>
                  <a:lnTo>
                    <a:pt x="907903" y="338376"/>
                  </a:lnTo>
                  <a:lnTo>
                    <a:pt x="0" y="338376"/>
                  </a:lnTo>
                  <a:close/>
                </a:path>
              </a:pathLst>
            </a:custGeom>
            <a:gradFill rotWithShape="true">
              <a:gsLst>
                <a:gs pos="0">
                  <a:srgbClr val="365E93">
                    <a:alpha val="56000"/>
                  </a:srgbClr>
                </a:gs>
                <a:gs pos="100000">
                  <a:srgbClr val="AF2BA5">
                    <a:alpha val="56000"/>
                  </a:srgbClr>
                </a:gs>
              </a:gsLst>
              <a:lin ang="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907903" cy="3764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6769318" y="3898174"/>
            <a:ext cx="2573569" cy="7042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18"/>
              </a:lnSpc>
            </a:pPr>
            <a:r>
              <a:rPr lang="en-US" sz="2449" b="true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a. Jaingan Saraf Tiruan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451104" y="3585187"/>
            <a:ext cx="7167079" cy="12188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07261" indent="-253630" lvl="1">
              <a:lnSpc>
                <a:spcPts val="3289"/>
              </a:lnSpc>
              <a:buFont typeface="Arial"/>
              <a:buChar char="•"/>
            </a:pPr>
            <a:r>
              <a:rPr lang="en-US" sz="234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Convolutional Neural Neutwork (CNN)</a:t>
            </a:r>
          </a:p>
          <a:p>
            <a:pPr algn="l">
              <a:lnSpc>
                <a:spcPts val="3289"/>
              </a:lnSpc>
              <a:spcBef>
                <a:spcPct val="0"/>
              </a:spcBef>
            </a:pPr>
            <a:r>
              <a:rPr lang="en-US" sz="234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CNN dipilih karena efektif dalam pengolahan data gambar dengan fitur spatial.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6499083" y="5165236"/>
            <a:ext cx="3447196" cy="1284773"/>
            <a:chOff x="0" y="0"/>
            <a:chExt cx="907903" cy="338376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907903" cy="338376"/>
            </a:xfrm>
            <a:custGeom>
              <a:avLst/>
              <a:gdLst/>
              <a:ahLst/>
              <a:cxnLst/>
              <a:rect r="r" b="b" t="t" l="l"/>
              <a:pathLst>
                <a:path h="338376" w="907903">
                  <a:moveTo>
                    <a:pt x="0" y="0"/>
                  </a:moveTo>
                  <a:lnTo>
                    <a:pt x="907903" y="0"/>
                  </a:lnTo>
                  <a:lnTo>
                    <a:pt x="907903" y="338376"/>
                  </a:lnTo>
                  <a:lnTo>
                    <a:pt x="0" y="338376"/>
                  </a:lnTo>
                  <a:close/>
                </a:path>
              </a:pathLst>
            </a:custGeom>
            <a:gradFill rotWithShape="true">
              <a:gsLst>
                <a:gs pos="0">
                  <a:srgbClr val="365E93">
                    <a:alpha val="22000"/>
                  </a:srgbClr>
                </a:gs>
                <a:gs pos="100000">
                  <a:srgbClr val="AF2BA5">
                    <a:alpha val="22000"/>
                  </a:srgbClr>
                </a:gs>
              </a:gsLst>
              <a:lin ang="0"/>
            </a:gra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907903" cy="3764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6769318" y="5430597"/>
            <a:ext cx="2573569" cy="3613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18"/>
              </a:lnSpc>
            </a:pPr>
            <a:r>
              <a:rPr lang="en-US" sz="2449" b="true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b. Optimisasi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451104" y="5117611"/>
            <a:ext cx="7167079" cy="12188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07261" indent="-253630" lvl="1">
              <a:lnSpc>
                <a:spcPts val="3289"/>
              </a:lnSpc>
              <a:buFont typeface="Arial"/>
              <a:buChar char="•"/>
            </a:pPr>
            <a:r>
              <a:rPr lang="en-US" sz="234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Adam Optimizer</a:t>
            </a:r>
          </a:p>
          <a:p>
            <a:pPr algn="l">
              <a:lnSpc>
                <a:spcPts val="3289"/>
              </a:lnSpc>
              <a:spcBef>
                <a:spcPct val="0"/>
              </a:spcBef>
            </a:pPr>
            <a:r>
              <a:rPr lang="en-US" sz="234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Adam Optimizer dipilih karena konvergensinya lebih cepat dan efisien dibanding optimisasi lainnya.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6499083" y="6697659"/>
            <a:ext cx="3447196" cy="1284773"/>
            <a:chOff x="0" y="0"/>
            <a:chExt cx="907903" cy="338376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907903" cy="338376"/>
            </a:xfrm>
            <a:custGeom>
              <a:avLst/>
              <a:gdLst/>
              <a:ahLst/>
              <a:cxnLst/>
              <a:rect r="r" b="b" t="t" l="l"/>
              <a:pathLst>
                <a:path h="338376" w="907903">
                  <a:moveTo>
                    <a:pt x="0" y="0"/>
                  </a:moveTo>
                  <a:lnTo>
                    <a:pt x="907903" y="0"/>
                  </a:lnTo>
                  <a:lnTo>
                    <a:pt x="907903" y="338376"/>
                  </a:lnTo>
                  <a:lnTo>
                    <a:pt x="0" y="338376"/>
                  </a:lnTo>
                  <a:close/>
                </a:path>
              </a:pathLst>
            </a:custGeom>
            <a:gradFill rotWithShape="true">
              <a:gsLst>
                <a:gs pos="0">
                  <a:srgbClr val="365E93">
                    <a:alpha val="56000"/>
                  </a:srgbClr>
                </a:gs>
                <a:gs pos="100000">
                  <a:srgbClr val="AF2BA5">
                    <a:alpha val="56000"/>
                  </a:srgbClr>
                </a:gs>
              </a:gsLst>
              <a:lin ang="0"/>
            </a:gra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38100"/>
              <a:ext cx="907903" cy="3764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6769318" y="6963021"/>
            <a:ext cx="2573569" cy="3613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18"/>
              </a:lnSpc>
            </a:pPr>
            <a:r>
              <a:rPr lang="en-US" sz="2449" b="true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c. Fungsi Aktivasi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451104" y="6650034"/>
            <a:ext cx="6585473" cy="16290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07261" indent="-253630" lvl="1">
              <a:lnSpc>
                <a:spcPts val="3289"/>
              </a:lnSpc>
              <a:buFont typeface="Arial"/>
              <a:buChar char="•"/>
            </a:pPr>
            <a:r>
              <a:rPr lang="en-US" sz="234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ReLU (Rectified Linear Unit) untuk lapisan tersembunyi.</a:t>
            </a:r>
          </a:p>
          <a:p>
            <a:pPr algn="l" marL="507261" indent="-253630" lvl="1">
              <a:lnSpc>
                <a:spcPts val="3289"/>
              </a:lnSpc>
              <a:spcBef>
                <a:spcPct val="0"/>
              </a:spcBef>
              <a:buFont typeface="Arial"/>
              <a:buChar char="•"/>
            </a:pPr>
            <a:r>
              <a:rPr lang="en-US" sz="234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Softmax pada lapisan keluaran untuk menghasilkan probabilitas tiap kategori.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180321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19492" y="1019175"/>
            <a:ext cx="509155" cy="478605"/>
          </a:xfrm>
          <a:custGeom>
            <a:avLst/>
            <a:gdLst/>
            <a:ahLst/>
            <a:cxnLst/>
            <a:rect r="r" b="b" t="t" l="l"/>
            <a:pathLst>
              <a:path h="478605" w="509155">
                <a:moveTo>
                  <a:pt x="0" y="0"/>
                </a:moveTo>
                <a:lnTo>
                  <a:pt x="509155" y="0"/>
                </a:lnTo>
                <a:lnTo>
                  <a:pt x="509155" y="478605"/>
                </a:lnTo>
                <a:lnTo>
                  <a:pt x="0" y="4786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813855" y="9068185"/>
            <a:ext cx="445445" cy="445445"/>
          </a:xfrm>
          <a:custGeom>
            <a:avLst/>
            <a:gdLst/>
            <a:ahLst/>
            <a:cxnLst/>
            <a:rect r="r" b="b" t="t" l="l"/>
            <a:pathLst>
              <a:path h="445445" w="445445">
                <a:moveTo>
                  <a:pt x="0" y="0"/>
                </a:moveTo>
                <a:lnTo>
                  <a:pt x="445445" y="0"/>
                </a:lnTo>
                <a:lnTo>
                  <a:pt x="445445" y="445444"/>
                </a:lnTo>
                <a:lnTo>
                  <a:pt x="0" y="44544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465468" y="1039787"/>
            <a:ext cx="1323748" cy="4183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33"/>
              </a:lnSpc>
              <a:spcBef>
                <a:spcPct val="0"/>
              </a:spcBef>
            </a:pPr>
            <a:r>
              <a:rPr lang="en-US" sz="1166" spc="62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STUDIO SHODWE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466773" y="9030085"/>
            <a:ext cx="1323748" cy="4183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33"/>
              </a:lnSpc>
            </a:pPr>
            <a:r>
              <a:rPr lang="en-US" sz="1166" spc="62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6AGE</a:t>
            </a:r>
          </a:p>
          <a:p>
            <a:pPr algn="l">
              <a:lnSpc>
                <a:spcPts val="1633"/>
              </a:lnSpc>
              <a:spcBef>
                <a:spcPct val="0"/>
              </a:spcBef>
            </a:pPr>
            <a:r>
              <a:rPr lang="en-US" sz="1166" spc="62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66/13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466773" y="2508639"/>
            <a:ext cx="4974773" cy="1583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230"/>
              </a:lnSpc>
            </a:pPr>
            <a:r>
              <a:rPr lang="en-US" sz="1122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JUMLAH: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8778548" y="1865586"/>
            <a:ext cx="2359620" cy="334471"/>
            <a:chOff x="0" y="0"/>
            <a:chExt cx="621464" cy="8809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21464" cy="88091"/>
            </a:xfrm>
            <a:custGeom>
              <a:avLst/>
              <a:gdLst/>
              <a:ahLst/>
              <a:cxnLst/>
              <a:rect r="r" b="b" t="t" l="l"/>
              <a:pathLst>
                <a:path h="88091" w="621464">
                  <a:moveTo>
                    <a:pt x="0" y="0"/>
                  </a:moveTo>
                  <a:lnTo>
                    <a:pt x="621464" y="0"/>
                  </a:lnTo>
                  <a:lnTo>
                    <a:pt x="621464" y="88091"/>
                  </a:lnTo>
                  <a:lnTo>
                    <a:pt x="0" y="88091"/>
                  </a:lnTo>
                  <a:close/>
                </a:path>
              </a:pathLst>
            </a:custGeom>
            <a:gradFill rotWithShape="true">
              <a:gsLst>
                <a:gs pos="0">
                  <a:srgbClr val="365E93">
                    <a:alpha val="56000"/>
                  </a:srgbClr>
                </a:gs>
                <a:gs pos="100000">
                  <a:srgbClr val="AF2BA5">
                    <a:alpha val="56000"/>
                  </a:srgbClr>
                </a:gs>
              </a:gsLst>
              <a:lin ang="0"/>
            </a:gra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621464" cy="1261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8778548" y="2538763"/>
            <a:ext cx="1481999" cy="7042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18"/>
              </a:lnSpc>
            </a:pPr>
            <a:r>
              <a:rPr lang="en-US" sz="2449" b="true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a. Hidden Layer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295182" y="2481613"/>
            <a:ext cx="5964118" cy="7550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64082" indent="-232041" lvl="1">
              <a:lnSpc>
                <a:spcPts val="3009"/>
              </a:lnSpc>
              <a:buFont typeface="Arial"/>
              <a:buChar char="•"/>
            </a:pPr>
            <a:r>
              <a:rPr lang="en-US" sz="214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3 Lapisan Konvolusi</a:t>
            </a:r>
          </a:p>
          <a:p>
            <a:pPr algn="l" marL="464082" indent="-232041" lvl="1">
              <a:lnSpc>
                <a:spcPts val="3009"/>
              </a:lnSpc>
              <a:spcBef>
                <a:spcPct val="0"/>
              </a:spcBef>
              <a:buFont typeface="Arial"/>
              <a:buChar char="•"/>
            </a:pPr>
            <a:r>
              <a:rPr lang="en-US" sz="214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1 Lapisan Dense tersembunyi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8778548" y="3576411"/>
            <a:ext cx="2359620" cy="334471"/>
            <a:chOff x="0" y="0"/>
            <a:chExt cx="621464" cy="88091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21464" cy="88091"/>
            </a:xfrm>
            <a:custGeom>
              <a:avLst/>
              <a:gdLst/>
              <a:ahLst/>
              <a:cxnLst/>
              <a:rect r="r" b="b" t="t" l="l"/>
              <a:pathLst>
                <a:path h="88091" w="621464">
                  <a:moveTo>
                    <a:pt x="0" y="0"/>
                  </a:moveTo>
                  <a:lnTo>
                    <a:pt x="621464" y="0"/>
                  </a:lnTo>
                  <a:lnTo>
                    <a:pt x="621464" y="88091"/>
                  </a:lnTo>
                  <a:lnTo>
                    <a:pt x="0" y="88091"/>
                  </a:lnTo>
                  <a:close/>
                </a:path>
              </a:pathLst>
            </a:custGeom>
            <a:gradFill rotWithShape="true">
              <a:gsLst>
                <a:gs pos="0">
                  <a:srgbClr val="365E93">
                    <a:alpha val="56000"/>
                  </a:srgbClr>
                </a:gs>
                <a:gs pos="100000">
                  <a:srgbClr val="AF2BA5">
                    <a:alpha val="56000"/>
                  </a:srgbClr>
                </a:gs>
              </a:gsLst>
              <a:lin ang="0"/>
            </a:gra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621464" cy="1261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8778548" y="4253782"/>
            <a:ext cx="2069556" cy="10471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18"/>
              </a:lnSpc>
            </a:pPr>
            <a:r>
              <a:rPr lang="en-US" sz="2449" b="true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b. Total Hidden Node per Layer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1295182" y="3863257"/>
            <a:ext cx="5964118" cy="15170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64082" indent="-232041" lvl="1">
              <a:lnSpc>
                <a:spcPts val="3009"/>
              </a:lnSpc>
              <a:buFont typeface="Arial"/>
              <a:buChar char="•"/>
            </a:pPr>
            <a:r>
              <a:rPr lang="en-US" sz="214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Conv2D 1: 32 filter</a:t>
            </a:r>
          </a:p>
          <a:p>
            <a:pPr algn="l" marL="464082" indent="-232041" lvl="1">
              <a:lnSpc>
                <a:spcPts val="3009"/>
              </a:lnSpc>
              <a:buFont typeface="Arial"/>
              <a:buChar char="•"/>
            </a:pPr>
            <a:r>
              <a:rPr lang="en-US" sz="214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Conv2D 2: 64 filter</a:t>
            </a:r>
          </a:p>
          <a:p>
            <a:pPr algn="l" marL="464082" indent="-232041" lvl="1">
              <a:lnSpc>
                <a:spcPts val="3009"/>
              </a:lnSpc>
              <a:buFont typeface="Arial"/>
              <a:buChar char="•"/>
            </a:pPr>
            <a:r>
              <a:rPr lang="en-US" sz="214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Conv2D 3: 128 filter</a:t>
            </a:r>
          </a:p>
          <a:p>
            <a:pPr algn="l" marL="464082" indent="-232041" lvl="1">
              <a:lnSpc>
                <a:spcPts val="3009"/>
              </a:lnSpc>
              <a:spcBef>
                <a:spcPct val="0"/>
              </a:spcBef>
              <a:buFont typeface="Arial"/>
              <a:buChar char="•"/>
            </a:pPr>
            <a:r>
              <a:rPr lang="en-US" sz="214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Dense tersembuyi: 128 node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8778548" y="5634330"/>
            <a:ext cx="2359620" cy="334471"/>
            <a:chOff x="0" y="0"/>
            <a:chExt cx="621464" cy="88091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621464" cy="88091"/>
            </a:xfrm>
            <a:custGeom>
              <a:avLst/>
              <a:gdLst/>
              <a:ahLst/>
              <a:cxnLst/>
              <a:rect r="r" b="b" t="t" l="l"/>
              <a:pathLst>
                <a:path h="88091" w="621464">
                  <a:moveTo>
                    <a:pt x="0" y="0"/>
                  </a:moveTo>
                  <a:lnTo>
                    <a:pt x="621464" y="0"/>
                  </a:lnTo>
                  <a:lnTo>
                    <a:pt x="621464" y="88091"/>
                  </a:lnTo>
                  <a:lnTo>
                    <a:pt x="0" y="88091"/>
                  </a:lnTo>
                  <a:close/>
                </a:path>
              </a:pathLst>
            </a:custGeom>
            <a:gradFill rotWithShape="true">
              <a:gsLst>
                <a:gs pos="0">
                  <a:srgbClr val="365E93">
                    <a:alpha val="56000"/>
                  </a:srgbClr>
                </a:gs>
                <a:gs pos="100000">
                  <a:srgbClr val="AF2BA5">
                    <a:alpha val="56000"/>
                  </a:srgbClr>
                </a:gs>
              </a:gsLst>
              <a:lin ang="0"/>
            </a:gra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621464" cy="1261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8778548" y="6311701"/>
            <a:ext cx="2069556" cy="10471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18"/>
              </a:lnSpc>
            </a:pPr>
            <a:r>
              <a:rPr lang="en-US" sz="2449" b="true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c. Total Bobot (Weight)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1295182" y="5753941"/>
            <a:ext cx="5964118" cy="22790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64082" indent="-232041" lvl="1">
              <a:lnSpc>
                <a:spcPts val="3009"/>
              </a:lnSpc>
              <a:buFont typeface="Arial"/>
              <a:buChar char="•"/>
            </a:pPr>
            <a:r>
              <a:rPr lang="en-US" sz="214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Conv2D 1: 32 x (3 x 3 x3) + 32 = 896</a:t>
            </a:r>
          </a:p>
          <a:p>
            <a:pPr algn="l" marL="464082" indent="-232041" lvl="1">
              <a:lnSpc>
                <a:spcPts val="3009"/>
              </a:lnSpc>
              <a:buFont typeface="Arial"/>
              <a:buChar char="•"/>
            </a:pPr>
            <a:r>
              <a:rPr lang="en-US" sz="214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Conv2D 2: 64 x (3 x 3 x 32) + 64 = 18,496</a:t>
            </a:r>
          </a:p>
          <a:p>
            <a:pPr algn="l" marL="464082" indent="-232041" lvl="1">
              <a:lnSpc>
                <a:spcPts val="3009"/>
              </a:lnSpc>
              <a:buFont typeface="Arial"/>
              <a:buChar char="•"/>
            </a:pPr>
            <a:r>
              <a:rPr lang="en-US" sz="214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Conv2D 3: 128 x (3 x 3 x 64) + 128 = 73,856</a:t>
            </a:r>
          </a:p>
          <a:p>
            <a:pPr algn="l" marL="464082" indent="-232041" lvl="1">
              <a:lnSpc>
                <a:spcPts val="3009"/>
              </a:lnSpc>
              <a:buFont typeface="Arial"/>
              <a:buChar char="•"/>
            </a:pPr>
            <a:r>
              <a:rPr lang="en-US" sz="214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Dense Tersembunyi: 128 x (128 x 128) + 128 = 1,679,872</a:t>
            </a:r>
          </a:p>
          <a:p>
            <a:pPr algn="l" marL="464082" indent="-232041" lvl="1">
              <a:lnSpc>
                <a:spcPts val="3009"/>
              </a:lnSpc>
              <a:spcBef>
                <a:spcPct val="0"/>
              </a:spcBef>
              <a:buFont typeface="Arial"/>
              <a:buChar char="•"/>
            </a:pPr>
            <a:r>
              <a:rPr lang="en-US" sz="214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Total Bobot: 1,773,120</a:t>
            </a:r>
          </a:p>
        </p:txBody>
      </p:sp>
      <p:grpSp>
        <p:nvGrpSpPr>
          <p:cNvPr name="Group 22" id="22"/>
          <p:cNvGrpSpPr>
            <a:grpSpLocks noChangeAspect="true"/>
          </p:cNvGrpSpPr>
          <p:nvPr/>
        </p:nvGrpSpPr>
        <p:grpSpPr>
          <a:xfrm rot="0">
            <a:off x="1028700" y="4415607"/>
            <a:ext cx="5412845" cy="3104743"/>
            <a:chOff x="0" y="0"/>
            <a:chExt cx="7981950" cy="457835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765810" y="21590"/>
              <a:ext cx="6451600" cy="4326890"/>
            </a:xfrm>
            <a:custGeom>
              <a:avLst/>
              <a:gdLst/>
              <a:ahLst/>
              <a:cxnLst/>
              <a:rect r="r" b="b" t="t" l="l"/>
              <a:pathLst>
                <a:path h="4326890" w="645160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gradFill rotWithShape="true">
              <a:gsLst>
                <a:gs pos="0">
                  <a:srgbClr val="050D18">
                    <a:alpha val="100000"/>
                  </a:srgbClr>
                </a:gs>
                <a:gs pos="100000">
                  <a:srgbClr val="380935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7981950" cy="4542790"/>
            </a:xfrm>
            <a:custGeom>
              <a:avLst/>
              <a:gdLst/>
              <a:ahLst/>
              <a:cxnLst/>
              <a:rect r="r" b="b" t="t" l="l"/>
              <a:pathLst>
                <a:path h="4542790" w="798195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FFE2DE"/>
            </a:solidFill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3460750" y="4349750"/>
              <a:ext cx="1059180" cy="96520"/>
            </a:xfrm>
            <a:custGeom>
              <a:avLst/>
              <a:gdLst/>
              <a:ahLst/>
              <a:cxnLst/>
              <a:rect r="r" b="b" t="t" l="l"/>
              <a:pathLst>
                <a:path h="96520" w="105918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E6C3BE"/>
            </a:solidFill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163830" y="4542790"/>
              <a:ext cx="7654290" cy="35560"/>
            </a:xfrm>
            <a:custGeom>
              <a:avLst/>
              <a:gdLst/>
              <a:ahLst/>
              <a:cxnLst/>
              <a:rect r="r" b="b" t="t" l="l"/>
              <a:pathLst>
                <a:path h="35560" w="765429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6C3BE"/>
            </a:solidFill>
          </p:spPr>
        </p:sp>
        <p:sp>
          <p:nvSpPr>
            <p:cNvPr name="Freeform 27" id="27"/>
            <p:cNvSpPr/>
            <p:nvPr/>
          </p:nvSpPr>
          <p:spPr>
            <a:xfrm flipH="false" flipV="false" rot="0">
              <a:off x="962660" y="276860"/>
              <a:ext cx="6055360" cy="3789680"/>
            </a:xfrm>
            <a:custGeom>
              <a:avLst/>
              <a:gdLst/>
              <a:ahLst/>
              <a:cxnLst/>
              <a:rect r="r" b="b" t="t" l="l"/>
              <a:pathLst>
                <a:path h="3789680" w="605536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6"/>
              <a:stretch>
                <a:fillRect l="0" t="-3261" r="0" b="-3261"/>
              </a:stretch>
            </a:blipFill>
          </p:spPr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180321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19492" y="1019175"/>
            <a:ext cx="509155" cy="478605"/>
          </a:xfrm>
          <a:custGeom>
            <a:avLst/>
            <a:gdLst/>
            <a:ahLst/>
            <a:cxnLst/>
            <a:rect r="r" b="b" t="t" l="l"/>
            <a:pathLst>
              <a:path h="478605" w="509155">
                <a:moveTo>
                  <a:pt x="0" y="0"/>
                </a:moveTo>
                <a:lnTo>
                  <a:pt x="509155" y="0"/>
                </a:lnTo>
                <a:lnTo>
                  <a:pt x="509155" y="478605"/>
                </a:lnTo>
                <a:lnTo>
                  <a:pt x="0" y="4786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812582" y="1077887"/>
            <a:ext cx="9782585" cy="8229600"/>
          </a:xfrm>
          <a:custGeom>
            <a:avLst/>
            <a:gdLst/>
            <a:ahLst/>
            <a:cxnLst/>
            <a:rect r="r" b="b" t="t" l="l"/>
            <a:pathLst>
              <a:path h="8229600" w="9782585">
                <a:moveTo>
                  <a:pt x="0" y="0"/>
                </a:moveTo>
                <a:lnTo>
                  <a:pt x="9782586" y="0"/>
                </a:lnTo>
                <a:lnTo>
                  <a:pt x="978258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813855" y="9068185"/>
            <a:ext cx="445445" cy="445445"/>
          </a:xfrm>
          <a:custGeom>
            <a:avLst/>
            <a:gdLst/>
            <a:ahLst/>
            <a:cxnLst/>
            <a:rect r="r" b="b" t="t" l="l"/>
            <a:pathLst>
              <a:path h="445445" w="445445">
                <a:moveTo>
                  <a:pt x="0" y="0"/>
                </a:moveTo>
                <a:lnTo>
                  <a:pt x="445445" y="0"/>
                </a:lnTo>
                <a:lnTo>
                  <a:pt x="445445" y="445444"/>
                </a:lnTo>
                <a:lnTo>
                  <a:pt x="0" y="44544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1077892" y="2950019"/>
            <a:ext cx="3868413" cy="3942331"/>
          </a:xfrm>
          <a:custGeom>
            <a:avLst/>
            <a:gdLst/>
            <a:ahLst/>
            <a:cxnLst/>
            <a:rect r="r" b="b" t="t" l="l"/>
            <a:pathLst>
              <a:path h="3942331" w="3868413">
                <a:moveTo>
                  <a:pt x="0" y="0"/>
                </a:moveTo>
                <a:lnTo>
                  <a:pt x="3868413" y="0"/>
                </a:lnTo>
                <a:lnTo>
                  <a:pt x="3868413" y="3942331"/>
                </a:lnTo>
                <a:lnTo>
                  <a:pt x="0" y="394233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31999"/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465468" y="1039787"/>
            <a:ext cx="1323748" cy="4183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33"/>
              </a:lnSpc>
              <a:spcBef>
                <a:spcPct val="0"/>
              </a:spcBef>
            </a:pPr>
            <a:r>
              <a:rPr lang="en-US" sz="1166" spc="62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STUDIO SHODWE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466773" y="9030085"/>
            <a:ext cx="1323748" cy="4183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33"/>
              </a:lnSpc>
            </a:pPr>
            <a:r>
              <a:rPr lang="en-US" sz="1166" spc="62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PAG3</a:t>
            </a:r>
          </a:p>
          <a:p>
            <a:pPr algn="l">
              <a:lnSpc>
                <a:spcPts val="1633"/>
              </a:lnSpc>
              <a:spcBef>
                <a:spcPct val="0"/>
              </a:spcBef>
            </a:pPr>
            <a:r>
              <a:rPr lang="en-US" sz="1166" spc="62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07/13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465468" y="1698257"/>
            <a:ext cx="4618054" cy="26128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496"/>
              </a:lnSpc>
              <a:spcBef>
                <a:spcPct val="0"/>
              </a:spcBef>
            </a:pPr>
            <a:r>
              <a:rPr lang="en-US" sz="7497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TRAINING MODEL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715261" y="3484575"/>
            <a:ext cx="8098594" cy="36741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07261" indent="-253630" lvl="1">
              <a:lnSpc>
                <a:spcPts val="3289"/>
              </a:lnSpc>
              <a:buFont typeface="Arial"/>
              <a:buChar char="•"/>
            </a:pPr>
            <a:r>
              <a:rPr lang="en-US" sz="234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Optimizer: Adam</a:t>
            </a:r>
          </a:p>
          <a:p>
            <a:pPr algn="l" marL="507261" indent="-253630" lvl="1">
              <a:lnSpc>
                <a:spcPts val="3289"/>
              </a:lnSpc>
              <a:buFont typeface="Arial"/>
              <a:buChar char="•"/>
            </a:pPr>
            <a:r>
              <a:rPr lang="en-US" sz="234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Loss Function: Categorical Crossentropy</a:t>
            </a:r>
          </a:p>
          <a:p>
            <a:pPr algn="l" marL="507261" indent="-253630" lvl="1">
              <a:lnSpc>
                <a:spcPts val="3289"/>
              </a:lnSpc>
              <a:buFont typeface="Arial"/>
              <a:buChar char="•"/>
            </a:pPr>
            <a:r>
              <a:rPr lang="en-US" sz="234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Metrics: Accuracy</a:t>
            </a:r>
          </a:p>
          <a:p>
            <a:pPr algn="l" marL="507261" indent="-253630" lvl="1">
              <a:lnSpc>
                <a:spcPts val="3289"/>
              </a:lnSpc>
              <a:buFont typeface="Arial"/>
              <a:buChar char="•"/>
            </a:pPr>
            <a:r>
              <a:rPr lang="en-US" sz="234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Epochs: 10</a:t>
            </a:r>
          </a:p>
          <a:p>
            <a:pPr algn="l" marL="507261" indent="-253630" lvl="1">
              <a:lnSpc>
                <a:spcPts val="3289"/>
              </a:lnSpc>
              <a:buFont typeface="Arial"/>
              <a:buChar char="•"/>
            </a:pPr>
            <a:r>
              <a:rPr lang="en-US" sz="234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Batch Sixe : 64</a:t>
            </a:r>
          </a:p>
          <a:p>
            <a:pPr algn="l">
              <a:lnSpc>
                <a:spcPts val="3289"/>
              </a:lnSpc>
            </a:pPr>
          </a:p>
          <a:p>
            <a:pPr algn="l">
              <a:lnSpc>
                <a:spcPts val="3289"/>
              </a:lnSpc>
            </a:pPr>
            <a:r>
              <a:rPr lang="en-US" sz="234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Callback:</a:t>
            </a:r>
          </a:p>
          <a:p>
            <a:pPr algn="l" marL="507261" indent="-253630" lvl="1">
              <a:lnSpc>
                <a:spcPts val="3289"/>
              </a:lnSpc>
              <a:buFont typeface="Arial"/>
              <a:buChar char="•"/>
            </a:pPr>
            <a:r>
              <a:rPr lang="en-US" sz="234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TersorBoard digunakan untuk memonitor proses training secara visual.</a:t>
            </a:r>
          </a:p>
        </p:txBody>
      </p: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2465468" y="4694119"/>
            <a:ext cx="3969987" cy="7855302"/>
            <a:chOff x="0" y="0"/>
            <a:chExt cx="2620010" cy="518414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gradFill rotWithShape="true">
              <a:gsLst>
                <a:gs pos="0">
                  <a:srgbClr val="050D18">
                    <a:alpha val="100000"/>
                  </a:srgbClr>
                </a:gs>
                <a:gs pos="100000">
                  <a:srgbClr val="380935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8"/>
              <a:stretch>
                <a:fillRect l="-140207" t="0" r="-8505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FCE9D8"/>
            </a:solidFill>
          </p:spPr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180321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19492" y="1019175"/>
            <a:ext cx="509155" cy="478605"/>
          </a:xfrm>
          <a:custGeom>
            <a:avLst/>
            <a:gdLst/>
            <a:ahLst/>
            <a:cxnLst/>
            <a:rect r="r" b="b" t="t" l="l"/>
            <a:pathLst>
              <a:path h="478605" w="509155">
                <a:moveTo>
                  <a:pt x="0" y="0"/>
                </a:moveTo>
                <a:lnTo>
                  <a:pt x="509155" y="0"/>
                </a:lnTo>
                <a:lnTo>
                  <a:pt x="509155" y="478605"/>
                </a:lnTo>
                <a:lnTo>
                  <a:pt x="0" y="4786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813855" y="9068185"/>
            <a:ext cx="445445" cy="445445"/>
          </a:xfrm>
          <a:custGeom>
            <a:avLst/>
            <a:gdLst/>
            <a:ahLst/>
            <a:cxnLst/>
            <a:rect r="r" b="b" t="t" l="l"/>
            <a:pathLst>
              <a:path h="445445" w="445445">
                <a:moveTo>
                  <a:pt x="0" y="0"/>
                </a:moveTo>
                <a:lnTo>
                  <a:pt x="445445" y="0"/>
                </a:lnTo>
                <a:lnTo>
                  <a:pt x="445445" y="445444"/>
                </a:lnTo>
                <a:lnTo>
                  <a:pt x="0" y="44544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7470246" y="1077887"/>
            <a:ext cx="2359620" cy="1778702"/>
            <a:chOff x="0" y="0"/>
            <a:chExt cx="621464" cy="46846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21464" cy="468465"/>
            </a:xfrm>
            <a:custGeom>
              <a:avLst/>
              <a:gdLst/>
              <a:ahLst/>
              <a:cxnLst/>
              <a:rect r="r" b="b" t="t" l="l"/>
              <a:pathLst>
                <a:path h="468465" w="621464">
                  <a:moveTo>
                    <a:pt x="0" y="0"/>
                  </a:moveTo>
                  <a:lnTo>
                    <a:pt x="621464" y="0"/>
                  </a:lnTo>
                  <a:lnTo>
                    <a:pt x="621464" y="468465"/>
                  </a:lnTo>
                  <a:lnTo>
                    <a:pt x="0" y="468465"/>
                  </a:lnTo>
                  <a:close/>
                </a:path>
              </a:pathLst>
            </a:custGeom>
            <a:gradFill rotWithShape="true">
              <a:gsLst>
                <a:gs pos="0">
                  <a:srgbClr val="365E93">
                    <a:alpha val="56000"/>
                  </a:srgbClr>
                </a:gs>
                <a:gs pos="100000">
                  <a:srgbClr val="AF2BA5">
                    <a:alpha val="56000"/>
                  </a:srgbClr>
                </a:gs>
              </a:gsLst>
              <a:lin ang="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621464" cy="5065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7470246" y="5574569"/>
            <a:ext cx="2359620" cy="1778702"/>
            <a:chOff x="0" y="0"/>
            <a:chExt cx="621464" cy="46846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21464" cy="468465"/>
            </a:xfrm>
            <a:custGeom>
              <a:avLst/>
              <a:gdLst/>
              <a:ahLst/>
              <a:cxnLst/>
              <a:rect r="r" b="b" t="t" l="l"/>
              <a:pathLst>
                <a:path h="468465" w="621464">
                  <a:moveTo>
                    <a:pt x="0" y="0"/>
                  </a:moveTo>
                  <a:lnTo>
                    <a:pt x="621464" y="0"/>
                  </a:lnTo>
                  <a:lnTo>
                    <a:pt x="621464" y="468465"/>
                  </a:lnTo>
                  <a:lnTo>
                    <a:pt x="0" y="468465"/>
                  </a:lnTo>
                  <a:close/>
                </a:path>
              </a:pathLst>
            </a:custGeom>
            <a:gradFill rotWithShape="true">
              <a:gsLst>
                <a:gs pos="0">
                  <a:srgbClr val="365E93">
                    <a:alpha val="56000"/>
                  </a:srgbClr>
                </a:gs>
                <a:gs pos="100000">
                  <a:srgbClr val="AF2BA5">
                    <a:alpha val="56000"/>
                  </a:srgbClr>
                </a:gs>
              </a:gsLst>
              <a:lin ang="0"/>
            </a:gra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621464" cy="5065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7470246" y="1826416"/>
            <a:ext cx="281644" cy="281644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7470246" y="6323098"/>
            <a:ext cx="281644" cy="281644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996762" y="4233876"/>
            <a:ext cx="5530509" cy="4460088"/>
          </a:xfrm>
          <a:custGeom>
            <a:avLst/>
            <a:gdLst/>
            <a:ahLst/>
            <a:cxnLst/>
            <a:rect r="r" b="b" t="t" l="l"/>
            <a:pathLst>
              <a:path h="4460088" w="5530509">
                <a:moveTo>
                  <a:pt x="0" y="0"/>
                </a:moveTo>
                <a:lnTo>
                  <a:pt x="5530509" y="0"/>
                </a:lnTo>
                <a:lnTo>
                  <a:pt x="5530509" y="4460088"/>
                </a:lnTo>
                <a:lnTo>
                  <a:pt x="0" y="446008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2932855" y="1077887"/>
            <a:ext cx="3596116" cy="3981155"/>
          </a:xfrm>
          <a:custGeom>
            <a:avLst/>
            <a:gdLst/>
            <a:ahLst/>
            <a:cxnLst/>
            <a:rect r="r" b="b" t="t" l="l"/>
            <a:pathLst>
              <a:path h="3981155" w="3596116">
                <a:moveTo>
                  <a:pt x="0" y="0"/>
                </a:moveTo>
                <a:lnTo>
                  <a:pt x="3596116" y="0"/>
                </a:lnTo>
                <a:lnTo>
                  <a:pt x="3596116" y="3981155"/>
                </a:lnTo>
                <a:lnTo>
                  <a:pt x="0" y="398115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2932855" y="5288423"/>
            <a:ext cx="3570789" cy="3969877"/>
          </a:xfrm>
          <a:custGeom>
            <a:avLst/>
            <a:gdLst/>
            <a:ahLst/>
            <a:cxnLst/>
            <a:rect r="r" b="b" t="t" l="l"/>
            <a:pathLst>
              <a:path h="3969877" w="3570789">
                <a:moveTo>
                  <a:pt x="0" y="0"/>
                </a:moveTo>
                <a:lnTo>
                  <a:pt x="3570789" y="0"/>
                </a:lnTo>
                <a:lnTo>
                  <a:pt x="3570789" y="3969877"/>
                </a:lnTo>
                <a:lnTo>
                  <a:pt x="0" y="396987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2465468" y="1039787"/>
            <a:ext cx="1323748" cy="4183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33"/>
              </a:lnSpc>
              <a:spcBef>
                <a:spcPct val="0"/>
              </a:spcBef>
            </a:pPr>
            <a:r>
              <a:rPr lang="en-US" sz="1166" spc="62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STUDIO SHODWE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466773" y="9030085"/>
            <a:ext cx="1323748" cy="4183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33"/>
              </a:lnSpc>
            </a:pPr>
            <a:r>
              <a:rPr lang="en-US" sz="1166" spc="62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PAGE</a:t>
            </a:r>
          </a:p>
          <a:p>
            <a:pPr algn="l">
              <a:lnSpc>
                <a:spcPts val="1633"/>
              </a:lnSpc>
              <a:spcBef>
                <a:spcPct val="0"/>
              </a:spcBef>
            </a:pPr>
            <a:r>
              <a:rPr lang="en-US" sz="1166" spc="62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85/13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28700" y="2102257"/>
            <a:ext cx="6108171" cy="11201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688"/>
              </a:lnSpc>
            </a:pPr>
            <a:r>
              <a:rPr lang="en-US" sz="7971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HASIL TRAINING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7909056" y="1281680"/>
            <a:ext cx="1481999" cy="13900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18"/>
              </a:lnSpc>
            </a:pPr>
            <a:r>
              <a:rPr lang="en-US" sz="2449" b="true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Training Loss vs Validation Loss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7470246" y="3125445"/>
            <a:ext cx="4691084" cy="16196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01532" indent="-200766" lvl="1">
              <a:lnSpc>
                <a:spcPts val="2603"/>
              </a:lnSpc>
              <a:spcBef>
                <a:spcPct val="0"/>
              </a:spcBef>
              <a:buFont typeface="Arial"/>
              <a:buChar char="•"/>
            </a:pPr>
            <a:r>
              <a:rPr lang="en-US" sz="185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Training Loss lebih rendah dibandingkan Validation Loss pada sebagian besar epoch, menandakan model dapat menangkap pola data pelatihan dengan baik. 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7909056" y="5773646"/>
            <a:ext cx="2077976" cy="13900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18"/>
              </a:lnSpc>
            </a:pPr>
            <a:r>
              <a:rPr lang="en-US" sz="2449" b="true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Training Accuracy vs Validation Accuracy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7470246" y="7639022"/>
            <a:ext cx="4691084" cy="12957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01532" indent="-200766" lvl="1">
              <a:lnSpc>
                <a:spcPts val="2603"/>
              </a:lnSpc>
              <a:spcBef>
                <a:spcPct val="0"/>
              </a:spcBef>
              <a:buFont typeface="Arial"/>
              <a:buChar char="•"/>
            </a:pPr>
            <a:r>
              <a:rPr lang="en-US" sz="185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Validation Accuracy meningkat mendekati Training Accuracy, yang menandakan bahwa model tidak overfitting dan performa validasi stabil.</a:t>
            </a:r>
            <a:r>
              <a:rPr lang="en-US" sz="185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180321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19492" y="1019175"/>
            <a:ext cx="509155" cy="478605"/>
          </a:xfrm>
          <a:custGeom>
            <a:avLst/>
            <a:gdLst/>
            <a:ahLst/>
            <a:cxnLst/>
            <a:rect r="r" b="b" t="t" l="l"/>
            <a:pathLst>
              <a:path h="478605" w="509155">
                <a:moveTo>
                  <a:pt x="0" y="0"/>
                </a:moveTo>
                <a:lnTo>
                  <a:pt x="509155" y="0"/>
                </a:lnTo>
                <a:lnTo>
                  <a:pt x="509155" y="478605"/>
                </a:lnTo>
                <a:lnTo>
                  <a:pt x="0" y="4786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813855" y="9068185"/>
            <a:ext cx="445445" cy="445445"/>
          </a:xfrm>
          <a:custGeom>
            <a:avLst/>
            <a:gdLst/>
            <a:ahLst/>
            <a:cxnLst/>
            <a:rect r="r" b="b" t="t" l="l"/>
            <a:pathLst>
              <a:path h="445445" w="445445">
                <a:moveTo>
                  <a:pt x="0" y="0"/>
                </a:moveTo>
                <a:lnTo>
                  <a:pt x="445445" y="0"/>
                </a:lnTo>
                <a:lnTo>
                  <a:pt x="445445" y="445444"/>
                </a:lnTo>
                <a:lnTo>
                  <a:pt x="0" y="44544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465468" y="1039787"/>
            <a:ext cx="1323748" cy="4183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33"/>
              </a:lnSpc>
              <a:spcBef>
                <a:spcPct val="0"/>
              </a:spcBef>
            </a:pPr>
            <a:r>
              <a:rPr lang="en-US" sz="1166" spc="62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STUDIO SHODWE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371504" y="2583388"/>
            <a:ext cx="6508024" cy="11201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688"/>
              </a:lnSpc>
            </a:pPr>
            <a:r>
              <a:rPr lang="en-US" sz="7971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EVALUASI MODEL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7895151" y="4452844"/>
            <a:ext cx="407593" cy="383939"/>
            <a:chOff x="0" y="0"/>
            <a:chExt cx="107350" cy="10112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07350" cy="101120"/>
            </a:xfrm>
            <a:custGeom>
              <a:avLst/>
              <a:gdLst/>
              <a:ahLst/>
              <a:cxnLst/>
              <a:rect r="r" b="b" t="t" l="l"/>
              <a:pathLst>
                <a:path h="101120" w="107350">
                  <a:moveTo>
                    <a:pt x="0" y="0"/>
                  </a:moveTo>
                  <a:lnTo>
                    <a:pt x="107350" y="0"/>
                  </a:lnTo>
                  <a:lnTo>
                    <a:pt x="107350" y="101120"/>
                  </a:lnTo>
                  <a:lnTo>
                    <a:pt x="0" y="101120"/>
                  </a:lnTo>
                  <a:close/>
                </a:path>
              </a:pathLst>
            </a:custGeom>
            <a:gradFill rotWithShape="true">
              <a:gsLst>
                <a:gs pos="0">
                  <a:srgbClr val="365E93">
                    <a:alpha val="56000"/>
                  </a:srgbClr>
                </a:gs>
                <a:gs pos="100000">
                  <a:srgbClr val="AF2BA5">
                    <a:alpha val="56000"/>
                  </a:srgbClr>
                </a:gs>
              </a:gsLst>
              <a:lin ang="540000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07350" cy="1392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8498663" y="4474443"/>
            <a:ext cx="5025404" cy="3613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18"/>
              </a:lnSpc>
            </a:pPr>
            <a:r>
              <a:rPr lang="en-US" sz="2449" b="true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Evaluasi pada test Dataset: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498663" y="4987167"/>
            <a:ext cx="8315192" cy="7550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64082" indent="-232041" lvl="1">
              <a:lnSpc>
                <a:spcPts val="3009"/>
              </a:lnSpc>
              <a:buFont typeface="Arial"/>
              <a:buChar char="•"/>
            </a:pPr>
            <a:r>
              <a:rPr lang="en-US" sz="214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Akurasi: 71.23%</a:t>
            </a:r>
          </a:p>
          <a:p>
            <a:pPr algn="l" marL="464082" indent="-232041" lvl="1">
              <a:lnSpc>
                <a:spcPts val="3009"/>
              </a:lnSpc>
              <a:spcBef>
                <a:spcPct val="0"/>
              </a:spcBef>
              <a:buFont typeface="Arial"/>
              <a:buChar char="•"/>
            </a:pPr>
            <a:r>
              <a:rPr lang="en-US" sz="214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Loss: 0.8242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7895151" y="6115754"/>
            <a:ext cx="407593" cy="383939"/>
            <a:chOff x="0" y="0"/>
            <a:chExt cx="107350" cy="10112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07350" cy="101120"/>
            </a:xfrm>
            <a:custGeom>
              <a:avLst/>
              <a:gdLst/>
              <a:ahLst/>
              <a:cxnLst/>
              <a:rect r="r" b="b" t="t" l="l"/>
              <a:pathLst>
                <a:path h="101120" w="107350">
                  <a:moveTo>
                    <a:pt x="0" y="0"/>
                  </a:moveTo>
                  <a:lnTo>
                    <a:pt x="107350" y="0"/>
                  </a:lnTo>
                  <a:lnTo>
                    <a:pt x="107350" y="101120"/>
                  </a:lnTo>
                  <a:lnTo>
                    <a:pt x="0" y="101120"/>
                  </a:lnTo>
                  <a:close/>
                </a:path>
              </a:pathLst>
            </a:custGeom>
            <a:gradFill rotWithShape="true">
              <a:gsLst>
                <a:gs pos="0">
                  <a:srgbClr val="365E93">
                    <a:alpha val="56000"/>
                  </a:srgbClr>
                </a:gs>
                <a:gs pos="100000">
                  <a:srgbClr val="AF2BA5">
                    <a:alpha val="56000"/>
                  </a:srgbClr>
                </a:gs>
              </a:gsLst>
              <a:lin ang="540000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107350" cy="1392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8498663" y="6137354"/>
            <a:ext cx="5863604" cy="3613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18"/>
              </a:lnSpc>
            </a:pPr>
            <a:r>
              <a:rPr lang="en-US" sz="2449" b="true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Kesimpulan: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498663" y="6650077"/>
            <a:ext cx="6897530" cy="18980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9"/>
              </a:lnSpc>
              <a:spcBef>
                <a:spcPct val="0"/>
              </a:spcBef>
            </a:pPr>
            <a:r>
              <a:rPr lang="en-US" sz="214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Model menunjukkan performa yang baik pada dataset CIFAR-10. Namun, akurasi dapat ditingkatkan dengan optimasi lebih lanjut seperti menambah epoch, menggunakan data augmentation, atau arsitektur yang lebih kompleks. 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466773" y="9030085"/>
            <a:ext cx="1323748" cy="4183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33"/>
              </a:lnSpc>
            </a:pPr>
            <a:r>
              <a:rPr lang="en-US" sz="1166" spc="62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6AGE</a:t>
            </a:r>
          </a:p>
          <a:p>
            <a:pPr algn="l">
              <a:lnSpc>
                <a:spcPts val="1633"/>
              </a:lnSpc>
              <a:spcBef>
                <a:spcPct val="0"/>
              </a:spcBef>
            </a:pPr>
            <a:r>
              <a:rPr lang="en-US" sz="1166" spc="62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94/13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-545388">
            <a:off x="3474514" y="5003670"/>
            <a:ext cx="4032087" cy="3629631"/>
          </a:xfrm>
          <a:custGeom>
            <a:avLst/>
            <a:gdLst/>
            <a:ahLst/>
            <a:cxnLst/>
            <a:rect r="r" b="b" t="t" l="l"/>
            <a:pathLst>
              <a:path h="3629631" w="4032087">
                <a:moveTo>
                  <a:pt x="0" y="0"/>
                </a:moveTo>
                <a:lnTo>
                  <a:pt x="4032087" y="0"/>
                </a:lnTo>
                <a:lnTo>
                  <a:pt x="4032087" y="3629630"/>
                </a:lnTo>
                <a:lnTo>
                  <a:pt x="0" y="362963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028700" y="2783327"/>
            <a:ext cx="6375148" cy="5104285"/>
          </a:xfrm>
          <a:custGeom>
            <a:avLst/>
            <a:gdLst/>
            <a:ahLst/>
            <a:cxnLst/>
            <a:rect r="r" b="b" t="t" l="l"/>
            <a:pathLst>
              <a:path h="5104285" w="6375148">
                <a:moveTo>
                  <a:pt x="0" y="0"/>
                </a:moveTo>
                <a:lnTo>
                  <a:pt x="6375148" y="0"/>
                </a:lnTo>
                <a:lnTo>
                  <a:pt x="6375148" y="5104285"/>
                </a:lnTo>
                <a:lnTo>
                  <a:pt x="0" y="510428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DAGXfXEZRkk</dc:identifier>
  <dcterms:modified xsi:type="dcterms:W3CDTF">2011-08-01T06:04:30Z</dcterms:modified>
  <cp:revision>1</cp:revision>
  <dc:title>Purple Blue Gradient Modern Metaverse Futuristic Presentation</dc:title>
</cp:coreProperties>
</file>